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9" r:id="rId4"/>
  </p:sldMasterIdLst>
  <p:notesMasterIdLst>
    <p:notesMasterId r:id="rId21"/>
  </p:notesMasterIdLst>
  <p:sldIdLst>
    <p:sldId id="272" r:id="rId5"/>
    <p:sldId id="256" r:id="rId6"/>
    <p:sldId id="257" r:id="rId7"/>
    <p:sldId id="261" r:id="rId8"/>
    <p:sldId id="259" r:id="rId9"/>
    <p:sldId id="263" r:id="rId10"/>
    <p:sldId id="269" r:id="rId11"/>
    <p:sldId id="266" r:id="rId12"/>
    <p:sldId id="270" r:id="rId13"/>
    <p:sldId id="264" r:id="rId14"/>
    <p:sldId id="271" r:id="rId15"/>
    <p:sldId id="267" r:id="rId16"/>
    <p:sldId id="262" r:id="rId17"/>
    <p:sldId id="265" r:id="rId18"/>
    <p:sldId id="268" r:id="rId19"/>
    <p:sldId id="25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34CBFD-7967-4748-8D93-DA4F853C160F}" v="52" dt="2023-06-12T06:56:13.2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703"/>
  </p:normalViewPr>
  <p:slideViewPr>
    <p:cSldViewPr snapToGrid="0">
      <p:cViewPr varScale="1">
        <p:scale>
          <a:sx n="128" d="100"/>
          <a:sy n="128" d="100"/>
        </p:scale>
        <p:origin x="176" y="168"/>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7C0ACB-F2C5-4DD7-8EB0-F4E305C05DC7}" type="doc">
      <dgm:prSet loTypeId="urn:microsoft.com/office/officeart/2005/8/layout/hList6" loCatId="list" qsTypeId="urn:microsoft.com/office/officeart/2005/8/quickstyle/simple5" qsCatId="simple" csTypeId="urn:microsoft.com/office/officeart/2005/8/colors/accent1_2" csCatId="accent1" phldr="1"/>
      <dgm:spPr/>
      <dgm:t>
        <a:bodyPr/>
        <a:lstStyle/>
        <a:p>
          <a:endParaRPr lang="en-IN"/>
        </a:p>
      </dgm:t>
    </dgm:pt>
    <dgm:pt modelId="{C9FD1C30-2BEF-4FDB-AA5E-1E5AD0929DE3}">
      <dgm:prSet phldrT="[Text]" phldr="0"/>
      <dgm:spPr/>
      <dgm:t>
        <a:bodyPr/>
        <a:lstStyle/>
        <a:p>
          <a:r>
            <a:rPr lang="en-IN" dirty="0">
              <a:latin typeface="Calibri Light" panose="020F0302020204030204"/>
            </a:rPr>
            <a:t>Array</a:t>
          </a:r>
          <a:endParaRPr lang="en-IN" dirty="0"/>
        </a:p>
      </dgm:t>
    </dgm:pt>
    <dgm:pt modelId="{62728D84-EB8E-469F-BBAE-95E609F35078}" type="parTrans" cxnId="{FAC80469-BCA5-4D71-B837-894D9E6AFDB1}">
      <dgm:prSet/>
      <dgm:spPr/>
      <dgm:t>
        <a:bodyPr/>
        <a:lstStyle/>
        <a:p>
          <a:endParaRPr lang="en-IN"/>
        </a:p>
      </dgm:t>
    </dgm:pt>
    <dgm:pt modelId="{EF7D2DA4-43D8-4183-8974-2838C010BC41}" type="sibTrans" cxnId="{FAC80469-BCA5-4D71-B837-894D9E6AFDB1}">
      <dgm:prSet/>
      <dgm:spPr/>
      <dgm:t>
        <a:bodyPr/>
        <a:lstStyle/>
        <a:p>
          <a:endParaRPr lang="en-IN"/>
        </a:p>
      </dgm:t>
    </dgm:pt>
    <dgm:pt modelId="{C3617564-B17B-4B0D-8942-1EA5291EBA7F}">
      <dgm:prSet phldrT="[Text]" phldr="0"/>
      <dgm:spPr/>
      <dgm:t>
        <a:bodyPr/>
        <a:lstStyle/>
        <a:p>
          <a:pPr rtl="0"/>
          <a:r>
            <a:rPr lang="en-IN" dirty="0">
              <a:solidFill>
                <a:srgbClr val="1F1F1F"/>
              </a:solidFill>
            </a:rPr>
            <a:t>Fixed size</a:t>
          </a:r>
          <a:endParaRPr lang="en-IN" dirty="0"/>
        </a:p>
      </dgm:t>
    </dgm:pt>
    <dgm:pt modelId="{B00D4B8C-F39D-4BFA-96AD-0C1B54933C13}" type="parTrans" cxnId="{84528F9A-0E35-42F7-BC2B-8A6EC4F5B404}">
      <dgm:prSet/>
      <dgm:spPr/>
      <dgm:t>
        <a:bodyPr/>
        <a:lstStyle/>
        <a:p>
          <a:endParaRPr lang="en-IN"/>
        </a:p>
      </dgm:t>
    </dgm:pt>
    <dgm:pt modelId="{8060FEF3-F84D-4749-B86B-0CB8CA8EA9C5}" type="sibTrans" cxnId="{84528F9A-0E35-42F7-BC2B-8A6EC4F5B404}">
      <dgm:prSet/>
      <dgm:spPr/>
      <dgm:t>
        <a:bodyPr/>
        <a:lstStyle/>
        <a:p>
          <a:endParaRPr lang="en-IN"/>
        </a:p>
      </dgm:t>
    </dgm:pt>
    <dgm:pt modelId="{D1DEE6B0-9D8E-44D1-A7CF-AFB92A345A78}">
      <dgm:prSet phldrT="[Text]" phldr="0"/>
      <dgm:spPr/>
      <dgm:t>
        <a:bodyPr/>
        <a:lstStyle/>
        <a:p>
          <a:pPr rtl="0"/>
          <a:r>
            <a:rPr lang="en-IN" dirty="0">
              <a:solidFill>
                <a:srgbClr val="1F1F1F"/>
              </a:solidFill>
            </a:rPr>
            <a:t>Difficult to insert or delete elements</a:t>
          </a:r>
          <a:endParaRPr lang="en-IN" dirty="0"/>
        </a:p>
      </dgm:t>
    </dgm:pt>
    <dgm:pt modelId="{AAF51770-1346-41A8-8630-AC5F03DDADD8}" type="parTrans" cxnId="{8310CBF3-B61A-4FD3-8CAD-59A032ADB26C}">
      <dgm:prSet/>
      <dgm:spPr/>
      <dgm:t>
        <a:bodyPr/>
        <a:lstStyle/>
        <a:p>
          <a:endParaRPr lang="en-IN"/>
        </a:p>
      </dgm:t>
    </dgm:pt>
    <dgm:pt modelId="{A8F3BA4F-5E34-4025-9735-C59CC096C354}" type="sibTrans" cxnId="{8310CBF3-B61A-4FD3-8CAD-59A032ADB26C}">
      <dgm:prSet/>
      <dgm:spPr/>
      <dgm:t>
        <a:bodyPr/>
        <a:lstStyle/>
        <a:p>
          <a:endParaRPr lang="en-IN"/>
        </a:p>
      </dgm:t>
    </dgm:pt>
    <dgm:pt modelId="{4DDC88D8-6A92-4D64-854C-992A1B11981F}">
      <dgm:prSet phldrT="[Text]" phldr="0"/>
      <dgm:spPr/>
      <dgm:t>
        <a:bodyPr/>
        <a:lstStyle/>
        <a:p>
          <a:r>
            <a:rPr lang="en-IN" dirty="0">
              <a:latin typeface="Calibri Light" panose="020F0302020204030204"/>
            </a:rPr>
            <a:t>LinkedList</a:t>
          </a:r>
          <a:endParaRPr lang="en-IN" dirty="0"/>
        </a:p>
      </dgm:t>
    </dgm:pt>
    <dgm:pt modelId="{0B991E58-8CA5-4282-9E16-DA1BB8F54CA1}" type="parTrans" cxnId="{6519F60C-370A-4AE6-A7A9-E85C4188A91D}">
      <dgm:prSet/>
      <dgm:spPr/>
      <dgm:t>
        <a:bodyPr/>
        <a:lstStyle/>
        <a:p>
          <a:endParaRPr lang="en-IN"/>
        </a:p>
      </dgm:t>
    </dgm:pt>
    <dgm:pt modelId="{45C66DD9-4232-456C-B63C-26644FFC38E7}" type="sibTrans" cxnId="{6519F60C-370A-4AE6-A7A9-E85C4188A91D}">
      <dgm:prSet/>
      <dgm:spPr/>
      <dgm:t>
        <a:bodyPr/>
        <a:lstStyle/>
        <a:p>
          <a:endParaRPr lang="en-IN"/>
        </a:p>
      </dgm:t>
    </dgm:pt>
    <dgm:pt modelId="{76297768-6ADE-468C-BE4D-CAE3CF72DAAF}">
      <dgm:prSet phldrT="[Text]" phldr="0"/>
      <dgm:spPr/>
      <dgm:t>
        <a:bodyPr/>
        <a:lstStyle/>
        <a:p>
          <a:pPr rtl="0"/>
          <a:r>
            <a:rPr lang="en-IN" dirty="0">
              <a:solidFill>
                <a:srgbClr val="1F1F1F"/>
              </a:solidFill>
            </a:rPr>
            <a:t>Dynamic size</a:t>
          </a:r>
          <a:endParaRPr lang="en-IN" dirty="0"/>
        </a:p>
      </dgm:t>
    </dgm:pt>
    <dgm:pt modelId="{CACDC119-3C37-4392-8D70-E5482F043E8C}" type="parTrans" cxnId="{71A84170-22BF-46B7-81A1-E71184238E8D}">
      <dgm:prSet/>
      <dgm:spPr/>
      <dgm:t>
        <a:bodyPr/>
        <a:lstStyle/>
        <a:p>
          <a:endParaRPr lang="en-IN"/>
        </a:p>
      </dgm:t>
    </dgm:pt>
    <dgm:pt modelId="{4DFF1CE1-39F0-4078-ABB3-BDA9F317FBF1}" type="sibTrans" cxnId="{71A84170-22BF-46B7-81A1-E71184238E8D}">
      <dgm:prSet/>
      <dgm:spPr/>
      <dgm:t>
        <a:bodyPr/>
        <a:lstStyle/>
        <a:p>
          <a:endParaRPr lang="en-IN"/>
        </a:p>
      </dgm:t>
    </dgm:pt>
    <dgm:pt modelId="{F8C5AAE7-6055-4230-B452-3CBCE2525CE3}">
      <dgm:prSet phldrT="[Text]" phldr="0"/>
      <dgm:spPr/>
      <dgm:t>
        <a:bodyPr/>
        <a:lstStyle/>
        <a:p>
          <a:pPr rtl="0"/>
          <a:r>
            <a:rPr lang="en-IN" dirty="0">
              <a:solidFill>
                <a:srgbClr val="1F1F1F"/>
              </a:solidFill>
            </a:rPr>
            <a:t>Easy to insert or delete elements</a:t>
          </a:r>
          <a:endParaRPr lang="en-IN" dirty="0"/>
        </a:p>
      </dgm:t>
    </dgm:pt>
    <dgm:pt modelId="{BD90A4B7-DA9B-49FB-8C38-E83F88B32CA2}" type="parTrans" cxnId="{AD482A22-887D-4FEA-AC89-7A5CD0CC57C6}">
      <dgm:prSet/>
      <dgm:spPr/>
      <dgm:t>
        <a:bodyPr/>
        <a:lstStyle/>
        <a:p>
          <a:endParaRPr lang="en-IN"/>
        </a:p>
      </dgm:t>
    </dgm:pt>
    <dgm:pt modelId="{B15E512D-F1F5-4100-9942-E7CFE29A62D3}" type="sibTrans" cxnId="{AD482A22-887D-4FEA-AC89-7A5CD0CC57C6}">
      <dgm:prSet/>
      <dgm:spPr/>
      <dgm:t>
        <a:bodyPr/>
        <a:lstStyle/>
        <a:p>
          <a:endParaRPr lang="en-IN"/>
        </a:p>
      </dgm:t>
    </dgm:pt>
    <dgm:pt modelId="{E44DC505-9A99-4C78-95E7-046E4D3BAC67}">
      <dgm:prSet phldrT="[Text]" phldr="0"/>
      <dgm:spPr/>
      <dgm:t>
        <a:bodyPr/>
        <a:lstStyle/>
        <a:p>
          <a:pPr rtl="0"/>
          <a:r>
            <a:rPr lang="en-IN" dirty="0">
              <a:latin typeface="Calibri Light" panose="020F0302020204030204"/>
            </a:rPr>
            <a:t>Radix Heap</a:t>
          </a:r>
          <a:endParaRPr lang="en-IN" dirty="0"/>
        </a:p>
      </dgm:t>
    </dgm:pt>
    <dgm:pt modelId="{3BC3B008-6252-4685-AACF-E88CA9911542}" type="parTrans" cxnId="{2C1C1D65-41EF-4D7A-9C80-AECF9E6179F4}">
      <dgm:prSet/>
      <dgm:spPr/>
      <dgm:t>
        <a:bodyPr/>
        <a:lstStyle/>
        <a:p>
          <a:endParaRPr lang="en-IN"/>
        </a:p>
      </dgm:t>
    </dgm:pt>
    <dgm:pt modelId="{EE897BF4-742A-4A35-9AC2-E22158D921ED}" type="sibTrans" cxnId="{2C1C1D65-41EF-4D7A-9C80-AECF9E6179F4}">
      <dgm:prSet/>
      <dgm:spPr/>
      <dgm:t>
        <a:bodyPr/>
        <a:lstStyle/>
        <a:p>
          <a:endParaRPr lang="en-IN"/>
        </a:p>
      </dgm:t>
    </dgm:pt>
    <dgm:pt modelId="{AF6C4D98-7469-44CC-A19A-0D98285BA5CA}">
      <dgm:prSet phldrT="[Text]" phldr="0"/>
      <dgm:spPr/>
      <dgm:t>
        <a:bodyPr/>
        <a:lstStyle/>
        <a:p>
          <a:pPr rtl="0"/>
          <a:r>
            <a:rPr lang="en-IN" dirty="0">
              <a:solidFill>
                <a:srgbClr val="1F1F1F"/>
              </a:solidFill>
            </a:rPr>
            <a:t>Fixed size</a:t>
          </a:r>
          <a:endParaRPr lang="en-IN" dirty="0"/>
        </a:p>
      </dgm:t>
    </dgm:pt>
    <dgm:pt modelId="{90DAC891-BFF7-4E09-8B6F-9E47B8698652}" type="parTrans" cxnId="{3449169B-A794-4E31-AC1E-FABFC0D0AD2A}">
      <dgm:prSet/>
      <dgm:spPr/>
      <dgm:t>
        <a:bodyPr/>
        <a:lstStyle/>
        <a:p>
          <a:endParaRPr lang="en-IN"/>
        </a:p>
      </dgm:t>
    </dgm:pt>
    <dgm:pt modelId="{7F61B180-B639-412E-B04E-491DA4B72411}" type="sibTrans" cxnId="{3449169B-A794-4E31-AC1E-FABFC0D0AD2A}">
      <dgm:prSet/>
      <dgm:spPr/>
      <dgm:t>
        <a:bodyPr/>
        <a:lstStyle/>
        <a:p>
          <a:endParaRPr lang="en-IN"/>
        </a:p>
      </dgm:t>
    </dgm:pt>
    <dgm:pt modelId="{8C6B9D82-A9F2-4D59-8F84-D7B63BAEC7BF}">
      <dgm:prSet phldrT="[Text]" phldr="0"/>
      <dgm:spPr/>
      <dgm:t>
        <a:bodyPr/>
        <a:lstStyle/>
        <a:p>
          <a:pPr rtl="0"/>
          <a:r>
            <a:rPr lang="en-IN" dirty="0">
              <a:solidFill>
                <a:srgbClr val="1F1F1F"/>
              </a:solidFill>
            </a:rPr>
            <a:t>Easy to insert or delete elements</a:t>
          </a:r>
          <a:endParaRPr lang="en-IN" dirty="0"/>
        </a:p>
      </dgm:t>
    </dgm:pt>
    <dgm:pt modelId="{70F56242-47B7-466A-BF04-13C3CEA95777}" type="parTrans" cxnId="{45696CF7-77BB-4FFA-B682-DDB362B765E0}">
      <dgm:prSet/>
      <dgm:spPr/>
      <dgm:t>
        <a:bodyPr/>
        <a:lstStyle/>
        <a:p>
          <a:endParaRPr lang="en-IN"/>
        </a:p>
      </dgm:t>
    </dgm:pt>
    <dgm:pt modelId="{18ED72D2-0E7F-4667-981C-C54B0A9F28C9}" type="sibTrans" cxnId="{45696CF7-77BB-4FFA-B682-DDB362B765E0}">
      <dgm:prSet/>
      <dgm:spPr/>
      <dgm:t>
        <a:bodyPr/>
        <a:lstStyle/>
        <a:p>
          <a:endParaRPr lang="en-IN"/>
        </a:p>
      </dgm:t>
    </dgm:pt>
    <dgm:pt modelId="{94C48AEA-4C9B-4F63-8348-B7459C18EB04}">
      <dgm:prSet phldr="0"/>
      <dgm:spPr/>
      <dgm:t>
        <a:bodyPr/>
        <a:lstStyle/>
        <a:p>
          <a:pPr rtl="0"/>
          <a:r>
            <a:rPr lang="en-IN" b="1" dirty="0">
              <a:solidFill>
                <a:schemeClr val="tx1"/>
              </a:solidFill>
              <a:latin typeface="Calibri Light" panose="020F0302020204030204"/>
            </a:rPr>
            <a:t>Space Complexity is O(n) and Time Complexity for insertion is O(n).</a:t>
          </a:r>
          <a:r>
            <a:rPr lang="en-IN" dirty="0">
              <a:solidFill>
                <a:schemeClr val="tx1"/>
              </a:solidFill>
              <a:latin typeface="Calibri Light" panose="020F0302020204030204"/>
            </a:rPr>
            <a:t> </a:t>
          </a:r>
        </a:p>
      </dgm:t>
    </dgm:pt>
    <dgm:pt modelId="{F8F7A3C9-9486-4D9B-B115-E89D03F91F0B}" type="parTrans" cxnId="{7229EF65-A30E-4961-9BF9-870E8A46E189}">
      <dgm:prSet/>
      <dgm:spPr/>
    </dgm:pt>
    <dgm:pt modelId="{CD6DC027-6387-4F0F-9F2A-0FC6771CE58D}" type="sibTrans" cxnId="{7229EF65-A30E-4961-9BF9-870E8A46E189}">
      <dgm:prSet/>
      <dgm:spPr/>
    </dgm:pt>
    <dgm:pt modelId="{44FDEBEC-DA8C-4126-8567-DF795A070097}">
      <dgm:prSet phldr="0"/>
      <dgm:spPr/>
      <dgm:t>
        <a:bodyPr/>
        <a:lstStyle/>
        <a:p>
          <a:pPr rtl="0"/>
          <a:r>
            <a:rPr lang="en-IN" dirty="0">
              <a:solidFill>
                <a:srgbClr val="000000"/>
              </a:solidFill>
              <a:latin typeface="Calibri"/>
              <a:cs typeface="Calibri"/>
            </a:rPr>
            <a:t>Space Complexity is O(n) and Time Complexity for insertion is O(1).</a:t>
          </a:r>
          <a:endParaRPr lang="en-IN" dirty="0">
            <a:solidFill>
              <a:srgbClr val="000000"/>
            </a:solidFill>
            <a:latin typeface="Calibri Light" panose="020F0302020204030204"/>
          </a:endParaRPr>
        </a:p>
      </dgm:t>
    </dgm:pt>
    <dgm:pt modelId="{06BFA544-701A-47CE-9E2E-418296E6076E}" type="parTrans" cxnId="{33AD2B33-3877-4B7F-AC15-0C59A8DDDAD7}">
      <dgm:prSet/>
      <dgm:spPr/>
    </dgm:pt>
    <dgm:pt modelId="{02F72768-41A0-418A-BD9E-E2C262D5FACA}" type="sibTrans" cxnId="{33AD2B33-3877-4B7F-AC15-0C59A8DDDAD7}">
      <dgm:prSet/>
      <dgm:spPr/>
    </dgm:pt>
    <dgm:pt modelId="{9A09D213-F856-4CC1-BA23-D9B5497EB993}">
      <dgm:prSet phldr="0"/>
      <dgm:spPr/>
      <dgm:t>
        <a:bodyPr/>
        <a:lstStyle/>
        <a:p>
          <a:pPr rtl="0"/>
          <a:r>
            <a:rPr lang="en-IN" dirty="0">
              <a:solidFill>
                <a:srgbClr val="000000"/>
              </a:solidFill>
              <a:latin typeface="Calibri"/>
              <a:cs typeface="Calibri"/>
            </a:rPr>
            <a:t>Space Complexity is O(n) and Time Complexity for insertion is O(1).</a:t>
          </a:r>
          <a:endParaRPr lang="en-IN" dirty="0">
            <a:solidFill>
              <a:srgbClr val="000000"/>
            </a:solidFill>
            <a:latin typeface="Calibri Light" panose="020F0302020204030204"/>
          </a:endParaRPr>
        </a:p>
      </dgm:t>
    </dgm:pt>
    <dgm:pt modelId="{D49610B0-77C1-48FB-8AC0-3B28BC5452D1}" type="parTrans" cxnId="{C190B40C-1318-4E24-BD90-50EE2204E093}">
      <dgm:prSet/>
      <dgm:spPr/>
    </dgm:pt>
    <dgm:pt modelId="{74CADA34-DF2F-4ED7-8EF0-33DE296C1A6A}" type="sibTrans" cxnId="{C190B40C-1318-4E24-BD90-50EE2204E093}">
      <dgm:prSet/>
      <dgm:spPr/>
    </dgm:pt>
    <dgm:pt modelId="{CBC237F9-348A-4EC9-9896-A55E63AF6BF6}" type="pres">
      <dgm:prSet presAssocID="{ED7C0ACB-F2C5-4DD7-8EB0-F4E305C05DC7}" presName="Name0" presStyleCnt="0">
        <dgm:presLayoutVars>
          <dgm:dir/>
          <dgm:resizeHandles val="exact"/>
        </dgm:presLayoutVars>
      </dgm:prSet>
      <dgm:spPr/>
    </dgm:pt>
    <dgm:pt modelId="{16B97022-C165-4056-BBF5-17D18DE3B166}" type="pres">
      <dgm:prSet presAssocID="{C9FD1C30-2BEF-4FDB-AA5E-1E5AD0929DE3}" presName="node" presStyleLbl="node1" presStyleIdx="0" presStyleCnt="3">
        <dgm:presLayoutVars>
          <dgm:bulletEnabled val="1"/>
        </dgm:presLayoutVars>
      </dgm:prSet>
      <dgm:spPr/>
    </dgm:pt>
    <dgm:pt modelId="{36528BCF-A594-4038-BC3D-0425B81995B4}" type="pres">
      <dgm:prSet presAssocID="{EF7D2DA4-43D8-4183-8974-2838C010BC41}" presName="sibTrans" presStyleCnt="0"/>
      <dgm:spPr/>
    </dgm:pt>
    <dgm:pt modelId="{50558A04-02E2-421C-8D70-179D4738DFA1}" type="pres">
      <dgm:prSet presAssocID="{4DDC88D8-6A92-4D64-854C-992A1B11981F}" presName="node" presStyleLbl="node1" presStyleIdx="1" presStyleCnt="3">
        <dgm:presLayoutVars>
          <dgm:bulletEnabled val="1"/>
        </dgm:presLayoutVars>
      </dgm:prSet>
      <dgm:spPr/>
    </dgm:pt>
    <dgm:pt modelId="{1B5327B5-94AF-4447-808E-CC0BC07255FA}" type="pres">
      <dgm:prSet presAssocID="{45C66DD9-4232-456C-B63C-26644FFC38E7}" presName="sibTrans" presStyleCnt="0"/>
      <dgm:spPr/>
    </dgm:pt>
    <dgm:pt modelId="{1224C476-4CB2-4D59-9D19-D1606ACA7957}" type="pres">
      <dgm:prSet presAssocID="{E44DC505-9A99-4C78-95E7-046E4D3BAC67}" presName="node" presStyleLbl="node1" presStyleIdx="2" presStyleCnt="3">
        <dgm:presLayoutVars>
          <dgm:bulletEnabled val="1"/>
        </dgm:presLayoutVars>
      </dgm:prSet>
      <dgm:spPr/>
    </dgm:pt>
  </dgm:ptLst>
  <dgm:cxnLst>
    <dgm:cxn modelId="{C190B40C-1318-4E24-BD90-50EE2204E093}" srcId="{E44DC505-9A99-4C78-95E7-046E4D3BAC67}" destId="{9A09D213-F856-4CC1-BA23-D9B5497EB993}" srcOrd="2" destOrd="0" parTransId="{D49610B0-77C1-48FB-8AC0-3B28BC5452D1}" sibTransId="{74CADA34-DF2F-4ED7-8EF0-33DE296C1A6A}"/>
    <dgm:cxn modelId="{6519F60C-370A-4AE6-A7A9-E85C4188A91D}" srcId="{ED7C0ACB-F2C5-4DD7-8EB0-F4E305C05DC7}" destId="{4DDC88D8-6A92-4D64-854C-992A1B11981F}" srcOrd="1" destOrd="0" parTransId="{0B991E58-8CA5-4282-9E16-DA1BB8F54CA1}" sibTransId="{45C66DD9-4232-456C-B63C-26644FFC38E7}"/>
    <dgm:cxn modelId="{AD482A22-887D-4FEA-AC89-7A5CD0CC57C6}" srcId="{4DDC88D8-6A92-4D64-854C-992A1B11981F}" destId="{F8C5AAE7-6055-4230-B452-3CBCE2525CE3}" srcOrd="1" destOrd="0" parTransId="{BD90A4B7-DA9B-49FB-8C38-E83F88B32CA2}" sibTransId="{B15E512D-F1F5-4100-9942-E7CFE29A62D3}"/>
    <dgm:cxn modelId="{33AD2B33-3877-4B7F-AC15-0C59A8DDDAD7}" srcId="{4DDC88D8-6A92-4D64-854C-992A1B11981F}" destId="{44FDEBEC-DA8C-4126-8567-DF795A070097}" srcOrd="2" destOrd="0" parTransId="{06BFA544-701A-47CE-9E2E-418296E6076E}" sibTransId="{02F72768-41A0-418A-BD9E-E2C262D5FACA}"/>
    <dgm:cxn modelId="{678B6338-38F0-481C-87F3-7CB8F711E437}" type="presOf" srcId="{C9FD1C30-2BEF-4FDB-AA5E-1E5AD0929DE3}" destId="{16B97022-C165-4056-BBF5-17D18DE3B166}" srcOrd="0" destOrd="0" presId="urn:microsoft.com/office/officeart/2005/8/layout/hList6"/>
    <dgm:cxn modelId="{5D9CDF3D-DFC6-4127-9A1C-E89C3B399EC9}" type="presOf" srcId="{F8C5AAE7-6055-4230-B452-3CBCE2525CE3}" destId="{50558A04-02E2-421C-8D70-179D4738DFA1}" srcOrd="0" destOrd="2" presId="urn:microsoft.com/office/officeart/2005/8/layout/hList6"/>
    <dgm:cxn modelId="{2C1C1D65-41EF-4D7A-9C80-AECF9E6179F4}" srcId="{ED7C0ACB-F2C5-4DD7-8EB0-F4E305C05DC7}" destId="{E44DC505-9A99-4C78-95E7-046E4D3BAC67}" srcOrd="2" destOrd="0" parTransId="{3BC3B008-6252-4685-AACF-E88CA9911542}" sibTransId="{EE897BF4-742A-4A35-9AC2-E22158D921ED}"/>
    <dgm:cxn modelId="{7229EF65-A30E-4961-9BF9-870E8A46E189}" srcId="{C9FD1C30-2BEF-4FDB-AA5E-1E5AD0929DE3}" destId="{94C48AEA-4C9B-4F63-8348-B7459C18EB04}" srcOrd="2" destOrd="0" parTransId="{F8F7A3C9-9486-4D9B-B115-E89D03F91F0B}" sibTransId="{CD6DC027-6387-4F0F-9F2A-0FC6771CE58D}"/>
    <dgm:cxn modelId="{FAC80469-BCA5-4D71-B837-894D9E6AFDB1}" srcId="{ED7C0ACB-F2C5-4DD7-8EB0-F4E305C05DC7}" destId="{C9FD1C30-2BEF-4FDB-AA5E-1E5AD0929DE3}" srcOrd="0" destOrd="0" parTransId="{62728D84-EB8E-469F-BBAE-95E609F35078}" sibTransId="{EF7D2DA4-43D8-4183-8974-2838C010BC41}"/>
    <dgm:cxn modelId="{71A84170-22BF-46B7-81A1-E71184238E8D}" srcId="{4DDC88D8-6A92-4D64-854C-992A1B11981F}" destId="{76297768-6ADE-468C-BE4D-CAE3CF72DAAF}" srcOrd="0" destOrd="0" parTransId="{CACDC119-3C37-4392-8D70-E5482F043E8C}" sibTransId="{4DFF1CE1-39F0-4078-ABB3-BDA9F317FBF1}"/>
    <dgm:cxn modelId="{6606817A-0D04-4793-A4F1-3F69DA5165AA}" type="presOf" srcId="{76297768-6ADE-468C-BE4D-CAE3CF72DAAF}" destId="{50558A04-02E2-421C-8D70-179D4738DFA1}" srcOrd="0" destOrd="1" presId="urn:microsoft.com/office/officeart/2005/8/layout/hList6"/>
    <dgm:cxn modelId="{5A0D818D-F47C-4991-B6A0-4ED084070630}" type="presOf" srcId="{9A09D213-F856-4CC1-BA23-D9B5497EB993}" destId="{1224C476-4CB2-4D59-9D19-D1606ACA7957}" srcOrd="0" destOrd="3" presId="urn:microsoft.com/office/officeart/2005/8/layout/hList6"/>
    <dgm:cxn modelId="{84528F9A-0E35-42F7-BC2B-8A6EC4F5B404}" srcId="{C9FD1C30-2BEF-4FDB-AA5E-1E5AD0929DE3}" destId="{C3617564-B17B-4B0D-8942-1EA5291EBA7F}" srcOrd="0" destOrd="0" parTransId="{B00D4B8C-F39D-4BFA-96AD-0C1B54933C13}" sibTransId="{8060FEF3-F84D-4749-B86B-0CB8CA8EA9C5}"/>
    <dgm:cxn modelId="{3449169B-A794-4E31-AC1E-FABFC0D0AD2A}" srcId="{E44DC505-9A99-4C78-95E7-046E4D3BAC67}" destId="{AF6C4D98-7469-44CC-A19A-0D98285BA5CA}" srcOrd="0" destOrd="0" parTransId="{90DAC891-BFF7-4E09-8B6F-9E47B8698652}" sibTransId="{7F61B180-B639-412E-B04E-491DA4B72411}"/>
    <dgm:cxn modelId="{6D99B9A2-5311-4A16-933F-3A5EAACDC540}" type="presOf" srcId="{C3617564-B17B-4B0D-8942-1EA5291EBA7F}" destId="{16B97022-C165-4056-BBF5-17D18DE3B166}" srcOrd="0" destOrd="1" presId="urn:microsoft.com/office/officeart/2005/8/layout/hList6"/>
    <dgm:cxn modelId="{41EB07AF-3578-4669-AB73-AE87F456A814}" type="presOf" srcId="{ED7C0ACB-F2C5-4DD7-8EB0-F4E305C05DC7}" destId="{CBC237F9-348A-4EC9-9896-A55E63AF6BF6}" srcOrd="0" destOrd="0" presId="urn:microsoft.com/office/officeart/2005/8/layout/hList6"/>
    <dgm:cxn modelId="{FF6DFAB7-EA58-4EEA-B8AE-82C17F20A077}" type="presOf" srcId="{44FDEBEC-DA8C-4126-8567-DF795A070097}" destId="{50558A04-02E2-421C-8D70-179D4738DFA1}" srcOrd="0" destOrd="3" presId="urn:microsoft.com/office/officeart/2005/8/layout/hList6"/>
    <dgm:cxn modelId="{74F00FBA-31C3-41A5-90AC-1F87B5DD96D0}" type="presOf" srcId="{D1DEE6B0-9D8E-44D1-A7CF-AFB92A345A78}" destId="{16B97022-C165-4056-BBF5-17D18DE3B166}" srcOrd="0" destOrd="2" presId="urn:microsoft.com/office/officeart/2005/8/layout/hList6"/>
    <dgm:cxn modelId="{74B3A2C6-2916-464A-8025-4CE32B40A127}" type="presOf" srcId="{8C6B9D82-A9F2-4D59-8F84-D7B63BAEC7BF}" destId="{1224C476-4CB2-4D59-9D19-D1606ACA7957}" srcOrd="0" destOrd="2" presId="urn:microsoft.com/office/officeart/2005/8/layout/hList6"/>
    <dgm:cxn modelId="{0CB76FC9-F342-4FDB-914A-E3547A7A261E}" type="presOf" srcId="{E44DC505-9A99-4C78-95E7-046E4D3BAC67}" destId="{1224C476-4CB2-4D59-9D19-D1606ACA7957}" srcOrd="0" destOrd="0" presId="urn:microsoft.com/office/officeart/2005/8/layout/hList6"/>
    <dgm:cxn modelId="{533FF3D9-CF38-4B2B-92C7-7F2BAEB0C37A}" type="presOf" srcId="{4DDC88D8-6A92-4D64-854C-992A1B11981F}" destId="{50558A04-02E2-421C-8D70-179D4738DFA1}" srcOrd="0" destOrd="0" presId="urn:microsoft.com/office/officeart/2005/8/layout/hList6"/>
    <dgm:cxn modelId="{FEF9A0EF-967F-4D22-87AF-16B1BB28A3F5}" type="presOf" srcId="{94C48AEA-4C9B-4F63-8348-B7459C18EB04}" destId="{16B97022-C165-4056-BBF5-17D18DE3B166}" srcOrd="0" destOrd="3" presId="urn:microsoft.com/office/officeart/2005/8/layout/hList6"/>
    <dgm:cxn modelId="{DDD4ADF2-60E7-4A56-A402-2D288D5CC672}" type="presOf" srcId="{AF6C4D98-7469-44CC-A19A-0D98285BA5CA}" destId="{1224C476-4CB2-4D59-9D19-D1606ACA7957}" srcOrd="0" destOrd="1" presId="urn:microsoft.com/office/officeart/2005/8/layout/hList6"/>
    <dgm:cxn modelId="{8310CBF3-B61A-4FD3-8CAD-59A032ADB26C}" srcId="{C9FD1C30-2BEF-4FDB-AA5E-1E5AD0929DE3}" destId="{D1DEE6B0-9D8E-44D1-A7CF-AFB92A345A78}" srcOrd="1" destOrd="0" parTransId="{AAF51770-1346-41A8-8630-AC5F03DDADD8}" sibTransId="{A8F3BA4F-5E34-4025-9735-C59CC096C354}"/>
    <dgm:cxn modelId="{45696CF7-77BB-4FFA-B682-DDB362B765E0}" srcId="{E44DC505-9A99-4C78-95E7-046E4D3BAC67}" destId="{8C6B9D82-A9F2-4D59-8F84-D7B63BAEC7BF}" srcOrd="1" destOrd="0" parTransId="{70F56242-47B7-466A-BF04-13C3CEA95777}" sibTransId="{18ED72D2-0E7F-4667-981C-C54B0A9F28C9}"/>
    <dgm:cxn modelId="{2382D460-7C7F-4B7A-8BF2-25F147A063A0}" type="presParOf" srcId="{CBC237F9-348A-4EC9-9896-A55E63AF6BF6}" destId="{16B97022-C165-4056-BBF5-17D18DE3B166}" srcOrd="0" destOrd="0" presId="urn:microsoft.com/office/officeart/2005/8/layout/hList6"/>
    <dgm:cxn modelId="{0CC23646-BD49-48FA-9B4B-7724A4BF4212}" type="presParOf" srcId="{CBC237F9-348A-4EC9-9896-A55E63AF6BF6}" destId="{36528BCF-A594-4038-BC3D-0425B81995B4}" srcOrd="1" destOrd="0" presId="urn:microsoft.com/office/officeart/2005/8/layout/hList6"/>
    <dgm:cxn modelId="{38BF9F6F-E3B9-4B66-94C3-EE2A3FCF2488}" type="presParOf" srcId="{CBC237F9-348A-4EC9-9896-A55E63AF6BF6}" destId="{50558A04-02E2-421C-8D70-179D4738DFA1}" srcOrd="2" destOrd="0" presId="urn:microsoft.com/office/officeart/2005/8/layout/hList6"/>
    <dgm:cxn modelId="{12791ADA-4222-45A1-8007-EE6EFFBA906B}" type="presParOf" srcId="{CBC237F9-348A-4EC9-9896-A55E63AF6BF6}" destId="{1B5327B5-94AF-4447-808E-CC0BC07255FA}" srcOrd="3" destOrd="0" presId="urn:microsoft.com/office/officeart/2005/8/layout/hList6"/>
    <dgm:cxn modelId="{C25D942E-F039-459D-89F5-D01E91775436}" type="presParOf" srcId="{CBC237F9-348A-4EC9-9896-A55E63AF6BF6}" destId="{1224C476-4CB2-4D59-9D19-D1606ACA7957}"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B97022-C165-4056-BBF5-17D18DE3B166}">
      <dsp:nvSpPr>
        <dsp:cNvPr id="0" name=""/>
        <dsp:cNvSpPr/>
      </dsp:nvSpPr>
      <dsp:spPr>
        <a:xfrm rot="16200000">
          <a:off x="-1069959" y="1071447"/>
          <a:ext cx="6012426" cy="3869530"/>
        </a:xfrm>
        <a:prstGeom prst="flowChartManualOperati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28600" tIns="0" rIns="230063" bIns="0" numCol="1" spcCol="1270" anchor="t" anchorCtr="0">
          <a:noAutofit/>
        </a:bodyPr>
        <a:lstStyle/>
        <a:p>
          <a:pPr marL="0" lvl="0" indent="0" algn="l" defTabSz="1600200">
            <a:lnSpc>
              <a:spcPct val="90000"/>
            </a:lnSpc>
            <a:spcBef>
              <a:spcPct val="0"/>
            </a:spcBef>
            <a:spcAft>
              <a:spcPct val="35000"/>
            </a:spcAft>
            <a:buNone/>
          </a:pPr>
          <a:r>
            <a:rPr lang="en-IN" sz="3600" kern="1200" dirty="0">
              <a:latin typeface="Calibri Light" panose="020F0302020204030204"/>
            </a:rPr>
            <a:t>Array</a:t>
          </a:r>
          <a:endParaRPr lang="en-IN" sz="3600" kern="1200" dirty="0"/>
        </a:p>
        <a:p>
          <a:pPr marL="285750" lvl="1" indent="-285750" algn="l" defTabSz="1244600" rtl="0">
            <a:lnSpc>
              <a:spcPct val="90000"/>
            </a:lnSpc>
            <a:spcBef>
              <a:spcPct val="0"/>
            </a:spcBef>
            <a:spcAft>
              <a:spcPct val="15000"/>
            </a:spcAft>
            <a:buChar char="•"/>
          </a:pPr>
          <a:r>
            <a:rPr lang="en-IN" sz="2800" kern="1200" dirty="0">
              <a:solidFill>
                <a:srgbClr val="1F1F1F"/>
              </a:solidFill>
            </a:rPr>
            <a:t>Fixed size</a:t>
          </a:r>
          <a:endParaRPr lang="en-IN" sz="2800" kern="1200" dirty="0"/>
        </a:p>
        <a:p>
          <a:pPr marL="285750" lvl="1" indent="-285750" algn="l" defTabSz="1244600" rtl="0">
            <a:lnSpc>
              <a:spcPct val="90000"/>
            </a:lnSpc>
            <a:spcBef>
              <a:spcPct val="0"/>
            </a:spcBef>
            <a:spcAft>
              <a:spcPct val="15000"/>
            </a:spcAft>
            <a:buChar char="•"/>
          </a:pPr>
          <a:r>
            <a:rPr lang="en-IN" sz="2800" kern="1200" dirty="0">
              <a:solidFill>
                <a:srgbClr val="1F1F1F"/>
              </a:solidFill>
            </a:rPr>
            <a:t>Difficult to insert or delete elements</a:t>
          </a:r>
          <a:endParaRPr lang="en-IN" sz="2800" kern="1200" dirty="0"/>
        </a:p>
        <a:p>
          <a:pPr marL="285750" lvl="1" indent="-285750" algn="l" defTabSz="1244600" rtl="0">
            <a:lnSpc>
              <a:spcPct val="90000"/>
            </a:lnSpc>
            <a:spcBef>
              <a:spcPct val="0"/>
            </a:spcBef>
            <a:spcAft>
              <a:spcPct val="15000"/>
            </a:spcAft>
            <a:buChar char="•"/>
          </a:pPr>
          <a:r>
            <a:rPr lang="en-IN" sz="2800" b="1" kern="1200" dirty="0">
              <a:solidFill>
                <a:schemeClr val="tx1"/>
              </a:solidFill>
              <a:latin typeface="Calibri Light" panose="020F0302020204030204"/>
            </a:rPr>
            <a:t>Space Complexity is O(n) and Time Complexity for insertion is O(n).</a:t>
          </a:r>
          <a:r>
            <a:rPr lang="en-IN" sz="2800" kern="1200" dirty="0">
              <a:solidFill>
                <a:schemeClr val="tx1"/>
              </a:solidFill>
              <a:latin typeface="Calibri Light" panose="020F0302020204030204"/>
            </a:rPr>
            <a:t> </a:t>
          </a:r>
        </a:p>
      </dsp:txBody>
      <dsp:txXfrm rot="5400000">
        <a:off x="1489" y="1202484"/>
        <a:ext cx="3869530" cy="3607456"/>
      </dsp:txXfrm>
    </dsp:sp>
    <dsp:sp modelId="{50558A04-02E2-421C-8D70-179D4738DFA1}">
      <dsp:nvSpPr>
        <dsp:cNvPr id="0" name=""/>
        <dsp:cNvSpPr/>
      </dsp:nvSpPr>
      <dsp:spPr>
        <a:xfrm rot="16200000">
          <a:off x="3089786" y="1071447"/>
          <a:ext cx="6012426" cy="3869530"/>
        </a:xfrm>
        <a:prstGeom prst="flowChartManualOperati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28600" tIns="0" rIns="230063" bIns="0" numCol="1" spcCol="1270" anchor="t" anchorCtr="0">
          <a:noAutofit/>
        </a:bodyPr>
        <a:lstStyle/>
        <a:p>
          <a:pPr marL="0" lvl="0" indent="0" algn="l" defTabSz="1600200">
            <a:lnSpc>
              <a:spcPct val="90000"/>
            </a:lnSpc>
            <a:spcBef>
              <a:spcPct val="0"/>
            </a:spcBef>
            <a:spcAft>
              <a:spcPct val="35000"/>
            </a:spcAft>
            <a:buNone/>
          </a:pPr>
          <a:r>
            <a:rPr lang="en-IN" sz="3600" kern="1200" dirty="0">
              <a:latin typeface="Calibri Light" panose="020F0302020204030204"/>
            </a:rPr>
            <a:t>LinkedList</a:t>
          </a:r>
          <a:endParaRPr lang="en-IN" sz="3600" kern="1200" dirty="0"/>
        </a:p>
        <a:p>
          <a:pPr marL="285750" lvl="1" indent="-285750" algn="l" defTabSz="1244600" rtl="0">
            <a:lnSpc>
              <a:spcPct val="90000"/>
            </a:lnSpc>
            <a:spcBef>
              <a:spcPct val="0"/>
            </a:spcBef>
            <a:spcAft>
              <a:spcPct val="15000"/>
            </a:spcAft>
            <a:buChar char="•"/>
          </a:pPr>
          <a:r>
            <a:rPr lang="en-IN" sz="2800" kern="1200" dirty="0">
              <a:solidFill>
                <a:srgbClr val="1F1F1F"/>
              </a:solidFill>
            </a:rPr>
            <a:t>Dynamic size</a:t>
          </a:r>
          <a:endParaRPr lang="en-IN" sz="2800" kern="1200" dirty="0"/>
        </a:p>
        <a:p>
          <a:pPr marL="285750" lvl="1" indent="-285750" algn="l" defTabSz="1244600" rtl="0">
            <a:lnSpc>
              <a:spcPct val="90000"/>
            </a:lnSpc>
            <a:spcBef>
              <a:spcPct val="0"/>
            </a:spcBef>
            <a:spcAft>
              <a:spcPct val="15000"/>
            </a:spcAft>
            <a:buChar char="•"/>
          </a:pPr>
          <a:r>
            <a:rPr lang="en-IN" sz="2800" kern="1200" dirty="0">
              <a:solidFill>
                <a:srgbClr val="1F1F1F"/>
              </a:solidFill>
            </a:rPr>
            <a:t>Easy to insert or delete elements</a:t>
          </a:r>
          <a:endParaRPr lang="en-IN" sz="2800" kern="1200" dirty="0"/>
        </a:p>
        <a:p>
          <a:pPr marL="285750" lvl="1" indent="-285750" algn="l" defTabSz="1244600" rtl="0">
            <a:lnSpc>
              <a:spcPct val="90000"/>
            </a:lnSpc>
            <a:spcBef>
              <a:spcPct val="0"/>
            </a:spcBef>
            <a:spcAft>
              <a:spcPct val="15000"/>
            </a:spcAft>
            <a:buChar char="•"/>
          </a:pPr>
          <a:r>
            <a:rPr lang="en-IN" sz="2800" kern="1200" dirty="0">
              <a:solidFill>
                <a:srgbClr val="000000"/>
              </a:solidFill>
              <a:latin typeface="Calibri"/>
              <a:cs typeface="Calibri"/>
            </a:rPr>
            <a:t>Space Complexity is O(n) and Time Complexity for insertion is O(1).</a:t>
          </a:r>
          <a:endParaRPr lang="en-IN" sz="2800" kern="1200" dirty="0">
            <a:solidFill>
              <a:srgbClr val="000000"/>
            </a:solidFill>
            <a:latin typeface="Calibri Light" panose="020F0302020204030204"/>
          </a:endParaRPr>
        </a:p>
      </dsp:txBody>
      <dsp:txXfrm rot="5400000">
        <a:off x="4161234" y="1202484"/>
        <a:ext cx="3869530" cy="3607456"/>
      </dsp:txXfrm>
    </dsp:sp>
    <dsp:sp modelId="{1224C476-4CB2-4D59-9D19-D1606ACA7957}">
      <dsp:nvSpPr>
        <dsp:cNvPr id="0" name=""/>
        <dsp:cNvSpPr/>
      </dsp:nvSpPr>
      <dsp:spPr>
        <a:xfrm rot="16200000">
          <a:off x="7249532" y="1071447"/>
          <a:ext cx="6012426" cy="3869530"/>
        </a:xfrm>
        <a:prstGeom prst="flowChartManualOperati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28600" tIns="0" rIns="230063" bIns="0" numCol="1" spcCol="1270" anchor="t" anchorCtr="0">
          <a:noAutofit/>
        </a:bodyPr>
        <a:lstStyle/>
        <a:p>
          <a:pPr marL="0" lvl="0" indent="0" algn="l" defTabSz="1600200" rtl="0">
            <a:lnSpc>
              <a:spcPct val="90000"/>
            </a:lnSpc>
            <a:spcBef>
              <a:spcPct val="0"/>
            </a:spcBef>
            <a:spcAft>
              <a:spcPct val="35000"/>
            </a:spcAft>
            <a:buNone/>
          </a:pPr>
          <a:r>
            <a:rPr lang="en-IN" sz="3600" kern="1200" dirty="0">
              <a:latin typeface="Calibri Light" panose="020F0302020204030204"/>
            </a:rPr>
            <a:t>Radix Heap</a:t>
          </a:r>
          <a:endParaRPr lang="en-IN" sz="3600" kern="1200" dirty="0"/>
        </a:p>
        <a:p>
          <a:pPr marL="285750" lvl="1" indent="-285750" algn="l" defTabSz="1244600" rtl="0">
            <a:lnSpc>
              <a:spcPct val="90000"/>
            </a:lnSpc>
            <a:spcBef>
              <a:spcPct val="0"/>
            </a:spcBef>
            <a:spcAft>
              <a:spcPct val="15000"/>
            </a:spcAft>
            <a:buChar char="•"/>
          </a:pPr>
          <a:r>
            <a:rPr lang="en-IN" sz="2800" kern="1200" dirty="0">
              <a:solidFill>
                <a:srgbClr val="1F1F1F"/>
              </a:solidFill>
            </a:rPr>
            <a:t>Fixed size</a:t>
          </a:r>
          <a:endParaRPr lang="en-IN" sz="2800" kern="1200" dirty="0"/>
        </a:p>
        <a:p>
          <a:pPr marL="285750" lvl="1" indent="-285750" algn="l" defTabSz="1244600" rtl="0">
            <a:lnSpc>
              <a:spcPct val="90000"/>
            </a:lnSpc>
            <a:spcBef>
              <a:spcPct val="0"/>
            </a:spcBef>
            <a:spcAft>
              <a:spcPct val="15000"/>
            </a:spcAft>
            <a:buChar char="•"/>
          </a:pPr>
          <a:r>
            <a:rPr lang="en-IN" sz="2800" kern="1200" dirty="0">
              <a:solidFill>
                <a:srgbClr val="1F1F1F"/>
              </a:solidFill>
            </a:rPr>
            <a:t>Easy to insert or delete elements</a:t>
          </a:r>
          <a:endParaRPr lang="en-IN" sz="2800" kern="1200" dirty="0"/>
        </a:p>
        <a:p>
          <a:pPr marL="285750" lvl="1" indent="-285750" algn="l" defTabSz="1244600" rtl="0">
            <a:lnSpc>
              <a:spcPct val="90000"/>
            </a:lnSpc>
            <a:spcBef>
              <a:spcPct val="0"/>
            </a:spcBef>
            <a:spcAft>
              <a:spcPct val="15000"/>
            </a:spcAft>
            <a:buChar char="•"/>
          </a:pPr>
          <a:r>
            <a:rPr lang="en-IN" sz="2800" kern="1200" dirty="0">
              <a:solidFill>
                <a:srgbClr val="000000"/>
              </a:solidFill>
              <a:latin typeface="Calibri"/>
              <a:cs typeface="Calibri"/>
            </a:rPr>
            <a:t>Space Complexity is O(n) and Time Complexity for insertion is O(1).</a:t>
          </a:r>
          <a:endParaRPr lang="en-IN" sz="2800" kern="1200" dirty="0">
            <a:solidFill>
              <a:srgbClr val="000000"/>
            </a:solidFill>
            <a:latin typeface="Calibri Light" panose="020F0302020204030204"/>
          </a:endParaRPr>
        </a:p>
      </dsp:txBody>
      <dsp:txXfrm rot="5400000">
        <a:off x="8320980" y="1202484"/>
        <a:ext cx="3869530" cy="3607456"/>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0T11:20:43.586"/>
    </inkml:context>
    <inkml:brush xml:id="br0">
      <inkml:brushProperty name="width" value="0.05" units="cm"/>
      <inkml:brushProperty name="height" value="0.05" units="cm"/>
      <inkml:brushProperty name="color" value="#FFFFFF"/>
    </inkml:brush>
  </inkml:definitions>
  <inkml:trace contextRef="#ctx0" brushRef="#br0">0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0T11:11:28.541"/>
    </inkml:context>
    <inkml:brush xml:id="br0">
      <inkml:brushProperty name="width" value="0.05" units="cm"/>
      <inkml:brushProperty name="height" value="0.05" units="cm"/>
      <inkml:brushProperty name="color" value="#FFFFFF"/>
    </inkml:brush>
  </inkml:definitions>
  <inkml:trace contextRef="#ctx0" brushRef="#br0">1 0 24575,'0'0'-8191</inkml:trace>
</inkml:ink>
</file>

<file path=ppt/media/image1.jpg>
</file>

<file path=ppt/media/image2.png>
</file>

<file path=ppt/media/image3.svg>
</file>

<file path=ppt/media/image4.png>
</file>

<file path=ppt/media/image5.sv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B1B5AA-1A54-4720-B375-E1685CFA4011}" type="datetimeFigureOut">
              <a:rPr lang="en-IN" smtClean="0"/>
              <a:t>12/06/23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CDDBF5-1B9C-4B27-A35F-2E5010DBF553}" type="slidenum">
              <a:rPr lang="en-IN" smtClean="0"/>
              <a:t>‹#›</a:t>
            </a:fld>
            <a:endParaRPr lang="en-IN"/>
          </a:p>
        </p:txBody>
      </p:sp>
    </p:spTree>
    <p:extLst>
      <p:ext uri="{BB962C8B-B14F-4D97-AF65-F5344CB8AC3E}">
        <p14:creationId xmlns:p14="http://schemas.microsoft.com/office/powerpoint/2010/main" val="1669168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DDCDDBF5-1B9C-4B27-A35F-2E5010DBF553}" type="slidenum">
              <a:rPr lang="en-IN" smtClean="0"/>
              <a:t>2</a:t>
            </a:fld>
            <a:endParaRPr lang="en-IN"/>
          </a:p>
        </p:txBody>
      </p:sp>
    </p:spTree>
    <p:extLst>
      <p:ext uri="{BB962C8B-B14F-4D97-AF65-F5344CB8AC3E}">
        <p14:creationId xmlns:p14="http://schemas.microsoft.com/office/powerpoint/2010/main" val="14486537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ED05D-F47F-B035-E7C3-80B7B81609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75BF638-B628-15BE-C8A2-C348BD46CF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24D4852-FB17-FEB5-6251-2C59670EFFE4}"/>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5" name="Footer Placeholder 4">
            <a:extLst>
              <a:ext uri="{FF2B5EF4-FFF2-40B4-BE49-F238E27FC236}">
                <a16:creationId xmlns:a16="http://schemas.microsoft.com/office/drawing/2014/main" id="{700BDC1B-95AE-047E-CD20-5B589BC29E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4F5A74-8A34-0C8E-D5FD-2EB3125F996D}"/>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0269146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374FE-5FFF-9F61-EC8E-CCD7CB53D01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5391095-3A3A-5739-5747-FA42C8ED7A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6A0B83-D896-0893-FA49-641F27050E2C}"/>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5" name="Footer Placeholder 4">
            <a:extLst>
              <a:ext uri="{FF2B5EF4-FFF2-40B4-BE49-F238E27FC236}">
                <a16:creationId xmlns:a16="http://schemas.microsoft.com/office/drawing/2014/main" id="{96E973F4-B351-3ABB-2EA4-5A9A28870B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272181-61E1-7C57-5D27-379A3AAD266F}"/>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650352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7C5DE6-79C3-9B33-5FFB-BCA35109010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D480227-EC7F-992E-F042-AEDBFA1693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33FB75-2A1D-76F0-AD17-2B7BC370D9B6}"/>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5" name="Footer Placeholder 4">
            <a:extLst>
              <a:ext uri="{FF2B5EF4-FFF2-40B4-BE49-F238E27FC236}">
                <a16:creationId xmlns:a16="http://schemas.microsoft.com/office/drawing/2014/main" id="{A385836E-4CDC-32EA-D24B-F0E3F8CCC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2E5167-0440-15B4-0DDA-D612E456B20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373061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9D83D-E4C0-794E-04A5-447CBA014BA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0C48628-C4D4-BD31-8105-CE54247EA1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D66E63-38E2-BE90-277D-EDD7E7ECAAC0}"/>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5" name="Footer Placeholder 4">
            <a:extLst>
              <a:ext uri="{FF2B5EF4-FFF2-40B4-BE49-F238E27FC236}">
                <a16:creationId xmlns:a16="http://schemas.microsoft.com/office/drawing/2014/main" id="{49143159-CB79-D281-E4FC-03E4519613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0AE419-2F08-31FB-76B2-394712F1626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4727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56AC9-C511-C649-6438-4C1C905486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D7B8C65-C6E5-267B-31F3-4666031D38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EBBEF3A-8A43-0774-2C71-4E2B7E1B5843}"/>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5" name="Footer Placeholder 4">
            <a:extLst>
              <a:ext uri="{FF2B5EF4-FFF2-40B4-BE49-F238E27FC236}">
                <a16:creationId xmlns:a16="http://schemas.microsoft.com/office/drawing/2014/main" id="{080F143D-2754-02F6-1F03-612A9D6583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2C74B1-B30C-E0A7-1540-BCE16C3D1EA8}"/>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5414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FC6F8-6848-6843-5424-BF4D846C70C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E135595-FAA2-BDEE-04CC-D0721D7BFC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EC98A95-F906-C6D0-1F98-00878B5F7F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32DED48-CEE1-47E9-BD65-05CDB22C0206}"/>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6" name="Footer Placeholder 5">
            <a:extLst>
              <a:ext uri="{FF2B5EF4-FFF2-40B4-BE49-F238E27FC236}">
                <a16:creationId xmlns:a16="http://schemas.microsoft.com/office/drawing/2014/main" id="{92354447-8B5C-8047-9BBD-76A2E992AA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941F57-2273-FDDF-3F37-DFC8E2B1ED7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547923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14BC3-75FD-3FC9-9998-EB2FB319966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2BD269C-AFE0-B3EB-C3CC-CD29D10F19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762E724-01DE-08BE-0560-A7D03B8258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7E01A5C-D336-AB7A-1FCB-569C09E1EC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234B4D-6F4C-5EE7-6660-FC6DA705404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CE0C450-56AC-DBEA-0A6C-3CA240AD2928}"/>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8" name="Footer Placeholder 7">
            <a:extLst>
              <a:ext uri="{FF2B5EF4-FFF2-40B4-BE49-F238E27FC236}">
                <a16:creationId xmlns:a16="http://schemas.microsoft.com/office/drawing/2014/main" id="{206B9585-0514-D66E-CA62-1D6096E980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016C12-35F3-DA52-5D50-1AE9601ED8F4}"/>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027617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B3CC6-B48D-64B1-4BBA-8E7377DF8A6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AE60BA7-FF11-64F5-39C7-8BB6A5EC47C4}"/>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4" name="Footer Placeholder 3">
            <a:extLst>
              <a:ext uri="{FF2B5EF4-FFF2-40B4-BE49-F238E27FC236}">
                <a16:creationId xmlns:a16="http://schemas.microsoft.com/office/drawing/2014/main" id="{728323D6-E2E7-414A-1F3A-EC6893A2416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341B2AB-D20C-290C-82B1-5E9A75352147}"/>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611747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9B756B-28A4-9572-884D-1255140F88D4}"/>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3" name="Footer Placeholder 2">
            <a:extLst>
              <a:ext uri="{FF2B5EF4-FFF2-40B4-BE49-F238E27FC236}">
                <a16:creationId xmlns:a16="http://schemas.microsoft.com/office/drawing/2014/main" id="{B2AE9D04-21AF-F32D-5AB6-F69C92918C7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7CE0953-E549-36E1-9654-137DA6EEEF9C}"/>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69203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48120-CCBC-30E7-B788-86C2F37F38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3BFA119-2696-9347-BA9F-F11BBB90AB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175076-75E3-F720-66F7-BB55E0AB0C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0BB053-3CD0-6FA6-305B-809B77861730}"/>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6" name="Footer Placeholder 5">
            <a:extLst>
              <a:ext uri="{FF2B5EF4-FFF2-40B4-BE49-F238E27FC236}">
                <a16:creationId xmlns:a16="http://schemas.microsoft.com/office/drawing/2014/main" id="{E26F0F35-9665-2040-6046-429C334D8A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58CD3F-219A-2FDF-1EE0-2E3F2143C27D}"/>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424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612D-A3C9-1AAD-373A-2204F4B9D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573BB66-E191-4EC6-9B52-6084B892F1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8583EE0-C3FC-E21E-419E-46D55746C0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C21E47-9118-794B-CA13-778CC44C1A55}"/>
              </a:ext>
            </a:extLst>
          </p:cNvPr>
          <p:cNvSpPr>
            <a:spLocks noGrp="1"/>
          </p:cNvSpPr>
          <p:nvPr>
            <p:ph type="dt" sz="half" idx="10"/>
          </p:nvPr>
        </p:nvSpPr>
        <p:spPr/>
        <p:txBody>
          <a:bodyPr/>
          <a:lstStyle/>
          <a:p>
            <a:fld id="{846CE7D5-CF57-46EF-B807-FDD0502418D4}" type="datetimeFigureOut">
              <a:rPr lang="en-US" smtClean="0"/>
              <a:t>6/12/23</a:t>
            </a:fld>
            <a:endParaRPr lang="en-US"/>
          </a:p>
        </p:txBody>
      </p:sp>
      <p:sp>
        <p:nvSpPr>
          <p:cNvPr id="6" name="Footer Placeholder 5">
            <a:extLst>
              <a:ext uri="{FF2B5EF4-FFF2-40B4-BE49-F238E27FC236}">
                <a16:creationId xmlns:a16="http://schemas.microsoft.com/office/drawing/2014/main" id="{B9B2C365-CE58-BEDC-E226-8E5DD12000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E5EE17-7ECF-8A9F-63C0-303FBF3B19D1}"/>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06850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1C68ED-3355-D3FF-3C3F-347C7E4780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3314FB5-C4BD-EAE7-046D-7E600ED1D7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11F129D-1E8B-5ED4-9170-7D5A5DB267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6/12/23</a:t>
            </a:fld>
            <a:endParaRPr lang="en-US"/>
          </a:p>
        </p:txBody>
      </p:sp>
      <p:sp>
        <p:nvSpPr>
          <p:cNvPr id="5" name="Footer Placeholder 4">
            <a:extLst>
              <a:ext uri="{FF2B5EF4-FFF2-40B4-BE49-F238E27FC236}">
                <a16:creationId xmlns:a16="http://schemas.microsoft.com/office/drawing/2014/main" id="{21B7C72F-86EE-B752-F7F1-E823394D1C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6B8E7E-9BB7-606C-584D-93F83EDB3F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4105103235"/>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2.xml"/><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1.xml"/><Relationship Id="rId1" Type="http://schemas.openxmlformats.org/officeDocument/2006/relationships/slideLayout" Target="../slideLayouts/slideLayout6.xml"/><Relationship Id="rId5" Type="http://schemas.openxmlformats.org/officeDocument/2006/relationships/image" Target="../media/image3.sv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EBFA723-5A7B-472D-ABD7-1526B8D3A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33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6B27065-399A-4CF7-BF70-CF79B9848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33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CF22986C-DDF7-4109-9D6A-006800D6B0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6" y="52996"/>
            <a:ext cx="6093363"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4C025298-F835-4B83-A3A3-6555157E0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7106C81-A3F0-4DA0-9368-6BBCDB964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4B3B35E8-1AF4-4D76-93A5-B0B088408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CFC4948-FED1-610B-6BFA-1F34C9F2A7E3}"/>
              </a:ext>
            </a:extLst>
          </p:cNvPr>
          <p:cNvSpPr>
            <a:spLocks noGrp="1"/>
          </p:cNvSpPr>
          <p:nvPr>
            <p:ph type="ctrTitle"/>
          </p:nvPr>
        </p:nvSpPr>
        <p:spPr>
          <a:xfrm>
            <a:off x="804672" y="2670644"/>
            <a:ext cx="3658053" cy="1786515"/>
          </a:xfrm>
        </p:spPr>
        <p:txBody>
          <a:bodyPr anchor="t">
            <a:normAutofit/>
          </a:bodyPr>
          <a:lstStyle/>
          <a:p>
            <a:pPr algn="l"/>
            <a:r>
              <a:rPr lang="en-US" sz="4000" dirty="0">
                <a:solidFill>
                  <a:schemeClr val="tx2"/>
                </a:solidFill>
                <a:latin typeface="Avenir Book" panose="02000503020000020003" pitchFamily="2" charset="0"/>
              </a:rPr>
              <a:t>Hybrid Data Structure</a:t>
            </a:r>
          </a:p>
        </p:txBody>
      </p:sp>
      <p:sp>
        <p:nvSpPr>
          <p:cNvPr id="3" name="Subtitle 2">
            <a:extLst>
              <a:ext uri="{FF2B5EF4-FFF2-40B4-BE49-F238E27FC236}">
                <a16:creationId xmlns:a16="http://schemas.microsoft.com/office/drawing/2014/main" id="{64708C43-A76C-4B33-62F5-0808029AA5E2}"/>
              </a:ext>
            </a:extLst>
          </p:cNvPr>
          <p:cNvSpPr>
            <a:spLocks noGrp="1"/>
          </p:cNvSpPr>
          <p:nvPr>
            <p:ph type="subTitle" idx="1"/>
          </p:nvPr>
        </p:nvSpPr>
        <p:spPr>
          <a:xfrm>
            <a:off x="804672" y="3745580"/>
            <a:ext cx="3658053" cy="955111"/>
          </a:xfrm>
        </p:spPr>
        <p:txBody>
          <a:bodyPr anchor="b">
            <a:normAutofit/>
          </a:bodyPr>
          <a:lstStyle/>
          <a:p>
            <a:pPr algn="l"/>
            <a:r>
              <a:rPr lang="en-US" sz="2000" dirty="0">
                <a:solidFill>
                  <a:schemeClr val="tx2"/>
                </a:solidFill>
                <a:latin typeface="Avenir Book" panose="02000503020000020003" pitchFamily="2" charset="0"/>
              </a:rPr>
              <a:t>Implementation and Demonstration</a:t>
            </a:r>
          </a:p>
        </p:txBody>
      </p:sp>
      <p:graphicFrame>
        <p:nvGraphicFramePr>
          <p:cNvPr id="5" name="Table 5">
            <a:extLst>
              <a:ext uri="{FF2B5EF4-FFF2-40B4-BE49-F238E27FC236}">
                <a16:creationId xmlns:a16="http://schemas.microsoft.com/office/drawing/2014/main" id="{60C8BED2-FDE8-9B5C-7E43-057111571371}"/>
              </a:ext>
            </a:extLst>
          </p:cNvPr>
          <p:cNvGraphicFramePr>
            <a:graphicFrameLocks noGrp="1"/>
          </p:cNvGraphicFramePr>
          <p:nvPr>
            <p:extLst>
              <p:ext uri="{D42A27DB-BD31-4B8C-83A1-F6EECF244321}">
                <p14:modId xmlns:p14="http://schemas.microsoft.com/office/powerpoint/2010/main" val="3652894156"/>
              </p:ext>
            </p:extLst>
          </p:nvPr>
        </p:nvGraphicFramePr>
        <p:xfrm>
          <a:off x="6601634" y="808723"/>
          <a:ext cx="5365079" cy="5235858"/>
        </p:xfrm>
        <a:graphic>
          <a:graphicData uri="http://schemas.openxmlformats.org/drawingml/2006/table">
            <a:tbl>
              <a:tblPr>
                <a:noFill/>
                <a:tableStyleId>{C083E6E3-FA7D-4D7B-A595-EF9225AFEA82}</a:tableStyleId>
              </a:tblPr>
              <a:tblGrid>
                <a:gridCol w="2379862">
                  <a:extLst>
                    <a:ext uri="{9D8B030D-6E8A-4147-A177-3AD203B41FA5}">
                      <a16:colId xmlns:a16="http://schemas.microsoft.com/office/drawing/2014/main" val="3550618777"/>
                    </a:ext>
                  </a:extLst>
                </a:gridCol>
                <a:gridCol w="2985217">
                  <a:extLst>
                    <a:ext uri="{9D8B030D-6E8A-4147-A177-3AD203B41FA5}">
                      <a16:colId xmlns:a16="http://schemas.microsoft.com/office/drawing/2014/main" val="413138745"/>
                    </a:ext>
                  </a:extLst>
                </a:gridCol>
              </a:tblGrid>
              <a:tr h="852034">
                <a:tc>
                  <a:txBody>
                    <a:bodyPr/>
                    <a:lstStyle/>
                    <a:p>
                      <a:pPr indent="0" algn="l">
                        <a:lnSpc>
                          <a:spcPct val="150000"/>
                        </a:lnSpc>
                      </a:pPr>
                      <a:r>
                        <a:rPr lang="en-US" sz="2100" b="1" i="0">
                          <a:solidFill>
                            <a:srgbClr val="FFFFFF"/>
                          </a:solidFill>
                          <a:latin typeface="Avenir Light" panose="020B0402020203020204" pitchFamily="34" charset="77"/>
                        </a:rPr>
                        <a:t>Aravindh </a:t>
                      </a:r>
                    </a:p>
                  </a:txBody>
                  <a:tcPr marL="304903" marR="182942" marT="182942" marB="182942" anchor="ctr">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lnTlToBr w="12700" cmpd="sng">
                      <a:noFill/>
                      <a:prstDash val="solid"/>
                    </a:lnTlToBr>
                    <a:lnBlToTr w="12700" cmpd="sng">
                      <a:noFill/>
                      <a:prstDash val="solid"/>
                    </a:lnBlToTr>
                    <a:solidFill>
                      <a:srgbClr val="636B68">
                        <a:alpha val="69804"/>
                      </a:srgbClr>
                    </a:solidFill>
                  </a:tcPr>
                </a:tc>
                <a:tc>
                  <a:txBody>
                    <a:bodyPr/>
                    <a:lstStyle/>
                    <a:p>
                      <a:pPr indent="0" algn="r">
                        <a:lnSpc>
                          <a:spcPct val="150000"/>
                        </a:lnSpc>
                      </a:pPr>
                      <a:r>
                        <a:rPr lang="en-US" sz="2100" b="1" i="0">
                          <a:solidFill>
                            <a:srgbClr val="FFFFFF"/>
                          </a:solidFill>
                          <a:latin typeface="Avenir Light" panose="020B0402020203020204" pitchFamily="34" charset="77"/>
                        </a:rPr>
                        <a:t>CB.EN.U4CSE21406</a:t>
                      </a:r>
                    </a:p>
                  </a:txBody>
                  <a:tcPr marL="304903" marR="182942" marT="182942" marB="182942" anchor="ctr">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lnB>
                    <a:lnTlToBr w="12700" cmpd="sng">
                      <a:noFill/>
                      <a:prstDash val="solid"/>
                    </a:lnTlToBr>
                    <a:lnBlToTr w="12700" cmpd="sng">
                      <a:noFill/>
                      <a:prstDash val="solid"/>
                    </a:lnBlToTr>
                    <a:solidFill>
                      <a:srgbClr val="636B68">
                        <a:alpha val="69804"/>
                      </a:srgbClr>
                    </a:solidFill>
                  </a:tcPr>
                </a:tc>
                <a:extLst>
                  <a:ext uri="{0D108BD9-81ED-4DB2-BD59-A6C34878D82A}">
                    <a16:rowId xmlns:a16="http://schemas.microsoft.com/office/drawing/2014/main" val="2856784272"/>
                  </a:ext>
                </a:extLst>
              </a:tr>
              <a:tr h="852034">
                <a:tc>
                  <a:txBody>
                    <a:bodyPr/>
                    <a:lstStyle/>
                    <a:p>
                      <a:pPr indent="0" algn="l">
                        <a:lnSpc>
                          <a:spcPct val="150000"/>
                        </a:lnSpc>
                      </a:pPr>
                      <a:r>
                        <a:rPr lang="en-US" sz="2100" b="0" i="0">
                          <a:solidFill>
                            <a:schemeClr val="tx1">
                              <a:lumMod val="85000"/>
                              <a:lumOff val="15000"/>
                            </a:schemeClr>
                          </a:solidFill>
                          <a:latin typeface="Avenir Light" panose="020B0402020203020204" pitchFamily="34" charset="77"/>
                        </a:rPr>
                        <a:t>K Ganesh</a:t>
                      </a:r>
                    </a:p>
                  </a:txBody>
                  <a:tcPr marL="304903" marR="182942" marT="182942" marB="182942" anchor="ctr">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lnTlToBr w="12700" cmpd="sng">
                      <a:noFill/>
                      <a:prstDash val="solid"/>
                    </a:lnTlToBr>
                    <a:lnBlToTr w="12700" cmpd="sng">
                      <a:noFill/>
                      <a:prstDash val="solid"/>
                    </a:lnBlToTr>
                    <a:solidFill>
                      <a:srgbClr val="878E8B">
                        <a:alpha val="14902"/>
                      </a:srgbClr>
                    </a:solidFill>
                  </a:tcPr>
                </a:tc>
                <a:tc>
                  <a:txBody>
                    <a:bodyPr/>
                    <a:lstStyle/>
                    <a:p>
                      <a:pPr marL="0" marR="0" lvl="0" indent="0" algn="r" defTabSz="914400" rtl="0" eaLnBrk="1" fontAlgn="auto" latinLnBrk="0" hangingPunct="1">
                        <a:lnSpc>
                          <a:spcPct val="150000"/>
                        </a:lnSpc>
                        <a:spcBef>
                          <a:spcPts val="0"/>
                        </a:spcBef>
                        <a:spcAft>
                          <a:spcPts val="0"/>
                        </a:spcAft>
                        <a:buClrTx/>
                        <a:buSzTx/>
                        <a:buFontTx/>
                        <a:buNone/>
                        <a:tabLst/>
                        <a:defRPr/>
                      </a:pPr>
                      <a:r>
                        <a:rPr lang="en-US" sz="2100" b="0" i="0">
                          <a:solidFill>
                            <a:schemeClr val="tx1">
                              <a:lumMod val="85000"/>
                              <a:lumOff val="15000"/>
                            </a:schemeClr>
                          </a:solidFill>
                          <a:latin typeface="Avenir Light" panose="020B0402020203020204" pitchFamily="34" charset="77"/>
                        </a:rPr>
                        <a:t>CB.EN.U4CSE21426</a:t>
                      </a:r>
                    </a:p>
                  </a:txBody>
                  <a:tcPr marL="304903" marR="182942" marT="182942" marB="182942" anchor="ctr">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lnTlToBr w="12700" cmpd="sng">
                      <a:noFill/>
                      <a:prstDash val="solid"/>
                    </a:lnTlToBr>
                    <a:lnBlToTr w="12700" cmpd="sng">
                      <a:noFill/>
                      <a:prstDash val="solid"/>
                    </a:lnBlToTr>
                    <a:solidFill>
                      <a:srgbClr val="878E8B">
                        <a:alpha val="14902"/>
                      </a:srgbClr>
                    </a:solidFill>
                  </a:tcPr>
                </a:tc>
                <a:extLst>
                  <a:ext uri="{0D108BD9-81ED-4DB2-BD59-A6C34878D82A}">
                    <a16:rowId xmlns:a16="http://schemas.microsoft.com/office/drawing/2014/main" val="4263077695"/>
                  </a:ext>
                </a:extLst>
              </a:tr>
              <a:tr h="1339878">
                <a:tc>
                  <a:txBody>
                    <a:bodyPr/>
                    <a:lstStyle/>
                    <a:p>
                      <a:pPr indent="0" algn="l">
                        <a:lnSpc>
                          <a:spcPct val="150000"/>
                        </a:lnSpc>
                      </a:pPr>
                      <a:r>
                        <a:rPr lang="en-US" sz="2100" b="0" i="0">
                          <a:solidFill>
                            <a:schemeClr val="tx1">
                              <a:lumMod val="85000"/>
                              <a:lumOff val="15000"/>
                            </a:schemeClr>
                          </a:solidFill>
                          <a:latin typeface="Avenir Light" panose="020B0402020203020204" pitchFamily="34" charset="77"/>
                        </a:rPr>
                        <a:t>Ramnaresh Ulaganathan</a:t>
                      </a:r>
                    </a:p>
                  </a:txBody>
                  <a:tcPr marL="304903" marR="182942" marT="182942" marB="182942" anchor="ctr">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lnTlToBr w="12700" cmpd="sng">
                      <a:noFill/>
                      <a:prstDash val="solid"/>
                    </a:lnTlToBr>
                    <a:lnBlToTr w="12700" cmpd="sng">
                      <a:noFill/>
                      <a:prstDash val="solid"/>
                    </a:lnBlToTr>
                    <a:solidFill>
                      <a:srgbClr val="878E8B">
                        <a:alpha val="30196"/>
                      </a:srgbClr>
                    </a:solidFill>
                  </a:tcPr>
                </a:tc>
                <a:tc>
                  <a:txBody>
                    <a:bodyPr/>
                    <a:lstStyle/>
                    <a:p>
                      <a:pPr marL="0" marR="0" lvl="0" indent="0" algn="r" defTabSz="914400" rtl="0" eaLnBrk="1" fontAlgn="auto" latinLnBrk="0" hangingPunct="1">
                        <a:lnSpc>
                          <a:spcPct val="150000"/>
                        </a:lnSpc>
                        <a:spcBef>
                          <a:spcPts val="0"/>
                        </a:spcBef>
                        <a:spcAft>
                          <a:spcPts val="0"/>
                        </a:spcAft>
                        <a:buClrTx/>
                        <a:buSzTx/>
                        <a:buFontTx/>
                        <a:buNone/>
                        <a:tabLst/>
                        <a:defRPr/>
                      </a:pPr>
                      <a:r>
                        <a:rPr lang="en-US" sz="2100" b="0" i="0">
                          <a:solidFill>
                            <a:schemeClr val="tx1">
                              <a:lumMod val="85000"/>
                              <a:lumOff val="15000"/>
                            </a:schemeClr>
                          </a:solidFill>
                          <a:latin typeface="Avenir Light" panose="020B0402020203020204" pitchFamily="34" charset="77"/>
                        </a:rPr>
                        <a:t>CB.EN.U4CSE21447</a:t>
                      </a:r>
                    </a:p>
                  </a:txBody>
                  <a:tcPr marL="304903" marR="182942" marT="182942" marB="182942" anchor="ctr">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lnTlToBr w="12700" cmpd="sng">
                      <a:noFill/>
                      <a:prstDash val="solid"/>
                    </a:lnTlToBr>
                    <a:lnBlToTr w="12700" cmpd="sng">
                      <a:noFill/>
                      <a:prstDash val="solid"/>
                    </a:lnBlToTr>
                    <a:solidFill>
                      <a:srgbClr val="878E8B">
                        <a:alpha val="30196"/>
                      </a:srgbClr>
                    </a:solidFill>
                  </a:tcPr>
                </a:tc>
                <a:extLst>
                  <a:ext uri="{0D108BD9-81ED-4DB2-BD59-A6C34878D82A}">
                    <a16:rowId xmlns:a16="http://schemas.microsoft.com/office/drawing/2014/main" val="1717341585"/>
                  </a:ext>
                </a:extLst>
              </a:tr>
              <a:tr h="1339878">
                <a:tc>
                  <a:txBody>
                    <a:bodyPr/>
                    <a:lstStyle/>
                    <a:p>
                      <a:pPr indent="0" algn="l">
                        <a:lnSpc>
                          <a:spcPct val="150000"/>
                        </a:lnSpc>
                      </a:pPr>
                      <a:r>
                        <a:rPr lang="en-US" sz="2100" b="0" i="0" dirty="0">
                          <a:solidFill>
                            <a:schemeClr val="tx1">
                              <a:lumMod val="85000"/>
                              <a:lumOff val="15000"/>
                            </a:schemeClr>
                          </a:solidFill>
                          <a:latin typeface="Avenir Light" panose="020B0402020203020204" pitchFamily="34" charset="77"/>
                        </a:rPr>
                        <a:t>Shreyas Visweshwaran</a:t>
                      </a:r>
                    </a:p>
                  </a:txBody>
                  <a:tcPr marL="304903" marR="182942" marT="182942" marB="182942" anchor="ctr">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lnTlToBr w="12700" cmpd="sng">
                      <a:noFill/>
                      <a:prstDash val="solid"/>
                    </a:lnTlToBr>
                    <a:lnBlToTr w="12700" cmpd="sng">
                      <a:noFill/>
                      <a:prstDash val="solid"/>
                    </a:lnBlToTr>
                    <a:solidFill>
                      <a:srgbClr val="878E8B">
                        <a:alpha val="14902"/>
                      </a:srgbClr>
                    </a:solidFill>
                  </a:tcPr>
                </a:tc>
                <a:tc>
                  <a:txBody>
                    <a:bodyPr/>
                    <a:lstStyle/>
                    <a:p>
                      <a:pPr marL="0" marR="0" lvl="0" indent="0" algn="r" defTabSz="914400" rtl="0" eaLnBrk="1" fontAlgn="auto" latinLnBrk="0" hangingPunct="1">
                        <a:lnSpc>
                          <a:spcPct val="150000"/>
                        </a:lnSpc>
                        <a:spcBef>
                          <a:spcPts val="0"/>
                        </a:spcBef>
                        <a:spcAft>
                          <a:spcPts val="0"/>
                        </a:spcAft>
                        <a:buClrTx/>
                        <a:buSzTx/>
                        <a:buFontTx/>
                        <a:buNone/>
                        <a:tabLst/>
                        <a:defRPr/>
                      </a:pPr>
                      <a:r>
                        <a:rPr lang="en-US" sz="2100" b="0" i="0">
                          <a:solidFill>
                            <a:schemeClr val="tx1">
                              <a:lumMod val="85000"/>
                              <a:lumOff val="15000"/>
                            </a:schemeClr>
                          </a:solidFill>
                          <a:latin typeface="Avenir Light" panose="020B0402020203020204" pitchFamily="34" charset="77"/>
                        </a:rPr>
                        <a:t>CB.EN.U4CSE21455</a:t>
                      </a:r>
                    </a:p>
                  </a:txBody>
                  <a:tcPr marL="304903" marR="182942" marT="182942" marB="182942" anchor="ctr">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lnTlToBr w="12700" cmpd="sng">
                      <a:noFill/>
                      <a:prstDash val="solid"/>
                    </a:lnTlToBr>
                    <a:lnBlToTr w="12700" cmpd="sng">
                      <a:noFill/>
                      <a:prstDash val="solid"/>
                    </a:lnBlToTr>
                    <a:solidFill>
                      <a:srgbClr val="878E8B">
                        <a:alpha val="14902"/>
                      </a:srgbClr>
                    </a:solidFill>
                  </a:tcPr>
                </a:tc>
                <a:extLst>
                  <a:ext uri="{0D108BD9-81ED-4DB2-BD59-A6C34878D82A}">
                    <a16:rowId xmlns:a16="http://schemas.microsoft.com/office/drawing/2014/main" val="459703400"/>
                  </a:ext>
                </a:extLst>
              </a:tr>
              <a:tr h="852034">
                <a:tc>
                  <a:txBody>
                    <a:bodyPr/>
                    <a:lstStyle/>
                    <a:p>
                      <a:pPr indent="0" algn="l">
                        <a:lnSpc>
                          <a:spcPct val="150000"/>
                        </a:lnSpc>
                      </a:pPr>
                      <a:r>
                        <a:rPr lang="en-US" sz="2100" b="0" i="0">
                          <a:solidFill>
                            <a:schemeClr val="tx1">
                              <a:lumMod val="85000"/>
                              <a:lumOff val="15000"/>
                            </a:schemeClr>
                          </a:solidFill>
                          <a:latin typeface="Avenir Light" panose="020B0402020203020204" pitchFamily="34" charset="77"/>
                        </a:rPr>
                        <a:t>N S Surya</a:t>
                      </a:r>
                    </a:p>
                  </a:txBody>
                  <a:tcPr marL="304903" marR="182942" marT="182942" marB="182942" anchor="ctr">
                    <a:lnL w="12700" cmpd="sng">
                      <a:no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lnTlToBr w="12700" cmpd="sng">
                      <a:noFill/>
                      <a:prstDash val="solid"/>
                    </a:lnTlToBr>
                    <a:lnBlToTr w="12700" cmpd="sng">
                      <a:noFill/>
                      <a:prstDash val="solid"/>
                    </a:lnBlToTr>
                    <a:solidFill>
                      <a:srgbClr val="878E8B">
                        <a:alpha val="30196"/>
                      </a:srgbClr>
                    </a:solidFill>
                  </a:tcPr>
                </a:tc>
                <a:tc>
                  <a:txBody>
                    <a:bodyPr/>
                    <a:lstStyle/>
                    <a:p>
                      <a:pPr marL="0" marR="0" lvl="0" indent="0" algn="r" defTabSz="914400" rtl="0" eaLnBrk="1" fontAlgn="auto" latinLnBrk="0" hangingPunct="1">
                        <a:lnSpc>
                          <a:spcPct val="150000"/>
                        </a:lnSpc>
                        <a:spcBef>
                          <a:spcPts val="0"/>
                        </a:spcBef>
                        <a:spcAft>
                          <a:spcPts val="0"/>
                        </a:spcAft>
                        <a:buClrTx/>
                        <a:buSzTx/>
                        <a:buFontTx/>
                        <a:buNone/>
                        <a:tabLst/>
                        <a:defRPr/>
                      </a:pPr>
                      <a:r>
                        <a:rPr lang="en-US" sz="2100" b="0" i="0" dirty="0">
                          <a:solidFill>
                            <a:schemeClr val="tx1">
                              <a:lumMod val="85000"/>
                              <a:lumOff val="15000"/>
                            </a:schemeClr>
                          </a:solidFill>
                          <a:latin typeface="Avenir Light" panose="020B0402020203020204" pitchFamily="34" charset="77"/>
                        </a:rPr>
                        <a:t>CB.EN.U4CSE21461</a:t>
                      </a:r>
                    </a:p>
                  </a:txBody>
                  <a:tcPr marL="304903" marR="182942" marT="182942" marB="182942" anchor="ctr">
                    <a:lnL w="38100" cap="flat" cmpd="sng" algn="ctr">
                      <a:solidFill>
                        <a:srgbClr val="FFFFFF"/>
                      </a:solidFill>
                      <a:prstDash val="solid"/>
                    </a:lnL>
                    <a:lnR w="12700" cmpd="sng">
                      <a:noFill/>
                      <a:prstDash val="solid"/>
                    </a:lnR>
                    <a:lnT w="38100" cap="flat" cmpd="sng" algn="ctr">
                      <a:solidFill>
                        <a:srgbClr val="FFFFFF"/>
                      </a:solidFill>
                      <a:prstDash val="solid"/>
                    </a:lnT>
                    <a:lnB w="12700" cmpd="sng">
                      <a:noFill/>
                      <a:prstDash val="solid"/>
                    </a:lnB>
                    <a:lnTlToBr w="12700" cmpd="sng">
                      <a:noFill/>
                      <a:prstDash val="solid"/>
                    </a:lnTlToBr>
                    <a:lnBlToTr w="12700" cmpd="sng">
                      <a:noFill/>
                      <a:prstDash val="solid"/>
                    </a:lnBlToTr>
                    <a:solidFill>
                      <a:srgbClr val="878E8B">
                        <a:alpha val="30196"/>
                      </a:srgbClr>
                    </a:solidFill>
                  </a:tcPr>
                </a:tc>
                <a:extLst>
                  <a:ext uri="{0D108BD9-81ED-4DB2-BD59-A6C34878D82A}">
                    <a16:rowId xmlns:a16="http://schemas.microsoft.com/office/drawing/2014/main" val="3134909783"/>
                  </a:ext>
                </a:extLst>
              </a:tr>
            </a:tbl>
          </a:graphicData>
        </a:graphic>
      </p:graphicFrame>
    </p:spTree>
    <p:extLst>
      <p:ext uri="{BB962C8B-B14F-4D97-AF65-F5344CB8AC3E}">
        <p14:creationId xmlns:p14="http://schemas.microsoft.com/office/powerpoint/2010/main" val="10770881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E136F-97F1-2CBF-DF85-ED7216B4F65E}"/>
              </a:ext>
            </a:extLst>
          </p:cNvPr>
          <p:cNvSpPr>
            <a:spLocks noGrp="1"/>
          </p:cNvSpPr>
          <p:nvPr>
            <p:ph type="title"/>
          </p:nvPr>
        </p:nvSpPr>
        <p:spPr>
          <a:xfrm>
            <a:off x="838200" y="365126"/>
            <a:ext cx="10515600" cy="224810"/>
          </a:xfrm>
        </p:spPr>
        <p:txBody>
          <a:bodyPr>
            <a:normAutofit fontScale="90000"/>
          </a:bodyPr>
          <a:lstStyle/>
          <a:p>
            <a:r>
              <a:rPr lang="en-IN" sz="1000">
                <a:latin typeface="Avenir Book" panose="02000503020000020003" pitchFamily="2" charset="0"/>
              </a:rPr>
              <a:t>DELETION</a:t>
            </a:r>
          </a:p>
        </p:txBody>
      </p:sp>
      <p:pic>
        <p:nvPicPr>
          <p:cNvPr id="38" name="Graphic 37" descr="Arrow Right with solid fill">
            <a:extLst>
              <a:ext uri="{FF2B5EF4-FFF2-40B4-BE49-F238E27FC236}">
                <a16:creationId xmlns:a16="http://schemas.microsoft.com/office/drawing/2014/main" id="{1DCD8092-1106-CEB8-A03A-F5334318FF2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74821" y="1112127"/>
            <a:ext cx="914400" cy="359229"/>
          </a:xfrm>
          <a:prstGeom prst="rect">
            <a:avLst/>
          </a:prstGeom>
        </p:spPr>
      </p:pic>
      <p:pic>
        <p:nvPicPr>
          <p:cNvPr id="39" name="Graphic 38" descr="Arrow Right with solid fill">
            <a:extLst>
              <a:ext uri="{FF2B5EF4-FFF2-40B4-BE49-F238E27FC236}">
                <a16:creationId xmlns:a16="http://schemas.microsoft.com/office/drawing/2014/main" id="{8F62EF2B-3738-8BA8-BCAA-4A30E458BB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71711" y="1932721"/>
            <a:ext cx="914400" cy="359229"/>
          </a:xfrm>
          <a:prstGeom prst="rect">
            <a:avLst/>
          </a:prstGeom>
        </p:spPr>
      </p:pic>
      <p:pic>
        <p:nvPicPr>
          <p:cNvPr id="40" name="Graphic 39" descr="Arrow Right with solid fill">
            <a:extLst>
              <a:ext uri="{FF2B5EF4-FFF2-40B4-BE49-F238E27FC236}">
                <a16:creationId xmlns:a16="http://schemas.microsoft.com/office/drawing/2014/main" id="{96248A0C-36A9-429C-A92A-7599974854B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99885" y="3747255"/>
            <a:ext cx="914400" cy="359229"/>
          </a:xfrm>
          <a:prstGeom prst="rect">
            <a:avLst/>
          </a:prstGeom>
        </p:spPr>
      </p:pic>
      <p:pic>
        <p:nvPicPr>
          <p:cNvPr id="41" name="Graphic 40" descr="Arrow Right with solid fill">
            <a:extLst>
              <a:ext uri="{FF2B5EF4-FFF2-40B4-BE49-F238E27FC236}">
                <a16:creationId xmlns:a16="http://schemas.microsoft.com/office/drawing/2014/main" id="{DAB54B64-260A-0B11-3325-A792204A495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21000" y="2853795"/>
            <a:ext cx="914400" cy="359229"/>
          </a:xfrm>
          <a:prstGeom prst="rect">
            <a:avLst/>
          </a:prstGeom>
        </p:spPr>
      </p:pic>
      <p:sp>
        <p:nvSpPr>
          <p:cNvPr id="42" name="Flowchart: Connector 41">
            <a:extLst>
              <a:ext uri="{FF2B5EF4-FFF2-40B4-BE49-F238E27FC236}">
                <a16:creationId xmlns:a16="http://schemas.microsoft.com/office/drawing/2014/main" id="{A243B4D9-E8A3-33EE-C26F-37F23C64D114}"/>
              </a:ext>
            </a:extLst>
          </p:cNvPr>
          <p:cNvSpPr/>
          <p:nvPr/>
        </p:nvSpPr>
        <p:spPr>
          <a:xfrm>
            <a:off x="2286111" y="1038972"/>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43" name="TextBox 42">
            <a:extLst>
              <a:ext uri="{FF2B5EF4-FFF2-40B4-BE49-F238E27FC236}">
                <a16:creationId xmlns:a16="http://schemas.microsoft.com/office/drawing/2014/main" id="{060A5AA9-A4BF-75DF-D161-E5524C50DC49}"/>
              </a:ext>
            </a:extLst>
          </p:cNvPr>
          <p:cNvSpPr txBox="1"/>
          <p:nvPr/>
        </p:nvSpPr>
        <p:spPr>
          <a:xfrm>
            <a:off x="2379418" y="1107075"/>
            <a:ext cx="312906" cy="369332"/>
          </a:xfrm>
          <a:prstGeom prst="rect">
            <a:avLst/>
          </a:prstGeom>
          <a:noFill/>
        </p:spPr>
        <p:txBody>
          <a:bodyPr wrap="none" rtlCol="0">
            <a:spAutoFit/>
          </a:bodyPr>
          <a:lstStyle/>
          <a:p>
            <a:r>
              <a:rPr lang="en-IN">
                <a:latin typeface="Avenir Book" panose="02000503020000020003" pitchFamily="2" charset="0"/>
              </a:rPr>
              <a:t>5</a:t>
            </a:r>
          </a:p>
        </p:txBody>
      </p:sp>
      <p:pic>
        <p:nvPicPr>
          <p:cNvPr id="44" name="Graphic 43" descr="Arrow Right with solid fill">
            <a:extLst>
              <a:ext uri="{FF2B5EF4-FFF2-40B4-BE49-F238E27FC236}">
                <a16:creationId xmlns:a16="http://schemas.microsoft.com/office/drawing/2014/main" id="{7939063D-1A06-EABF-0034-D2216886E47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771301" y="1112127"/>
            <a:ext cx="914400" cy="359229"/>
          </a:xfrm>
          <a:prstGeom prst="rect">
            <a:avLst/>
          </a:prstGeom>
        </p:spPr>
      </p:pic>
      <p:sp>
        <p:nvSpPr>
          <p:cNvPr id="45" name="Flowchart: Connector 44">
            <a:extLst>
              <a:ext uri="{FF2B5EF4-FFF2-40B4-BE49-F238E27FC236}">
                <a16:creationId xmlns:a16="http://schemas.microsoft.com/office/drawing/2014/main" id="{04011EFA-FB38-0885-082D-C2327BFFCF4A}"/>
              </a:ext>
            </a:extLst>
          </p:cNvPr>
          <p:cNvSpPr/>
          <p:nvPr/>
        </p:nvSpPr>
        <p:spPr>
          <a:xfrm>
            <a:off x="3695029" y="1038972"/>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46" name="TextBox 45">
            <a:extLst>
              <a:ext uri="{FF2B5EF4-FFF2-40B4-BE49-F238E27FC236}">
                <a16:creationId xmlns:a16="http://schemas.microsoft.com/office/drawing/2014/main" id="{E1FED944-DECA-1994-982C-0966E6DC60DA}"/>
              </a:ext>
            </a:extLst>
          </p:cNvPr>
          <p:cNvSpPr txBox="1"/>
          <p:nvPr/>
        </p:nvSpPr>
        <p:spPr>
          <a:xfrm>
            <a:off x="3782117" y="1107075"/>
            <a:ext cx="312906" cy="369332"/>
          </a:xfrm>
          <a:prstGeom prst="rect">
            <a:avLst/>
          </a:prstGeom>
          <a:noFill/>
        </p:spPr>
        <p:txBody>
          <a:bodyPr wrap="none" rtlCol="0">
            <a:spAutoFit/>
          </a:bodyPr>
          <a:lstStyle/>
          <a:p>
            <a:r>
              <a:rPr lang="en-IN">
                <a:latin typeface="Avenir Book" panose="02000503020000020003" pitchFamily="2" charset="0"/>
              </a:rPr>
              <a:t>3</a:t>
            </a:r>
          </a:p>
        </p:txBody>
      </p:sp>
      <p:graphicFrame>
        <p:nvGraphicFramePr>
          <p:cNvPr id="47" name="Table 23">
            <a:extLst>
              <a:ext uri="{FF2B5EF4-FFF2-40B4-BE49-F238E27FC236}">
                <a16:creationId xmlns:a16="http://schemas.microsoft.com/office/drawing/2014/main" id="{1A171C56-255F-8FD7-33E2-A92568CFC8A1}"/>
              </a:ext>
            </a:extLst>
          </p:cNvPr>
          <p:cNvGraphicFramePr>
            <a:graphicFrameLocks/>
          </p:cNvGraphicFramePr>
          <p:nvPr>
            <p:extLst>
              <p:ext uri="{D42A27DB-BD31-4B8C-83A1-F6EECF244321}">
                <p14:modId xmlns:p14="http://schemas.microsoft.com/office/powerpoint/2010/main" val="2287602413"/>
              </p:ext>
            </p:extLst>
          </p:nvPr>
        </p:nvGraphicFramePr>
        <p:xfrm>
          <a:off x="650145" y="110707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0</a:t>
                      </a:r>
                    </a:p>
                  </a:txBody>
                  <a:tcPr anchor="ctr"/>
                </a:tc>
                <a:extLst>
                  <a:ext uri="{0D108BD9-81ED-4DB2-BD59-A6C34878D82A}">
                    <a16:rowId xmlns:a16="http://schemas.microsoft.com/office/drawing/2014/main" val="4072238256"/>
                  </a:ext>
                </a:extLst>
              </a:tr>
            </a:tbl>
          </a:graphicData>
        </a:graphic>
      </p:graphicFrame>
      <p:graphicFrame>
        <p:nvGraphicFramePr>
          <p:cNvPr id="48" name="Table 47">
            <a:extLst>
              <a:ext uri="{FF2B5EF4-FFF2-40B4-BE49-F238E27FC236}">
                <a16:creationId xmlns:a16="http://schemas.microsoft.com/office/drawing/2014/main" id="{50BDC37E-DEB4-A162-2FEC-E252F33B8032}"/>
              </a:ext>
            </a:extLst>
          </p:cNvPr>
          <p:cNvGraphicFramePr>
            <a:graphicFrameLocks/>
          </p:cNvGraphicFramePr>
          <p:nvPr>
            <p:extLst>
              <p:ext uri="{D42A27DB-BD31-4B8C-83A1-F6EECF244321}">
                <p14:modId xmlns:p14="http://schemas.microsoft.com/office/powerpoint/2010/main" val="2078397805"/>
              </p:ext>
            </p:extLst>
          </p:nvPr>
        </p:nvGraphicFramePr>
        <p:xfrm>
          <a:off x="650145" y="1960441"/>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1</a:t>
                      </a:r>
                    </a:p>
                  </a:txBody>
                  <a:tcPr anchor="ctr"/>
                </a:tc>
                <a:extLst>
                  <a:ext uri="{0D108BD9-81ED-4DB2-BD59-A6C34878D82A}">
                    <a16:rowId xmlns:a16="http://schemas.microsoft.com/office/drawing/2014/main" val="4072238256"/>
                  </a:ext>
                </a:extLst>
              </a:tr>
            </a:tbl>
          </a:graphicData>
        </a:graphic>
      </p:graphicFrame>
      <p:graphicFrame>
        <p:nvGraphicFramePr>
          <p:cNvPr id="49" name="Table 23">
            <a:extLst>
              <a:ext uri="{FF2B5EF4-FFF2-40B4-BE49-F238E27FC236}">
                <a16:creationId xmlns:a16="http://schemas.microsoft.com/office/drawing/2014/main" id="{623B9933-D047-0886-DDC8-8B59198D3597}"/>
              </a:ext>
            </a:extLst>
          </p:cNvPr>
          <p:cNvGraphicFramePr>
            <a:graphicFrameLocks/>
          </p:cNvGraphicFramePr>
          <p:nvPr>
            <p:extLst>
              <p:ext uri="{D42A27DB-BD31-4B8C-83A1-F6EECF244321}">
                <p14:modId xmlns:p14="http://schemas.microsoft.com/office/powerpoint/2010/main" val="2489059671"/>
              </p:ext>
            </p:extLst>
          </p:nvPr>
        </p:nvGraphicFramePr>
        <p:xfrm>
          <a:off x="677660" y="285379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2</a:t>
                      </a:r>
                    </a:p>
                  </a:txBody>
                  <a:tcPr anchor="ctr"/>
                </a:tc>
                <a:extLst>
                  <a:ext uri="{0D108BD9-81ED-4DB2-BD59-A6C34878D82A}">
                    <a16:rowId xmlns:a16="http://schemas.microsoft.com/office/drawing/2014/main" val="4072238256"/>
                  </a:ext>
                </a:extLst>
              </a:tr>
            </a:tbl>
          </a:graphicData>
        </a:graphic>
      </p:graphicFrame>
      <p:graphicFrame>
        <p:nvGraphicFramePr>
          <p:cNvPr id="50" name="Table 23">
            <a:extLst>
              <a:ext uri="{FF2B5EF4-FFF2-40B4-BE49-F238E27FC236}">
                <a16:creationId xmlns:a16="http://schemas.microsoft.com/office/drawing/2014/main" id="{A80CB603-DAEE-77A9-7B21-142F3B90F49E}"/>
              </a:ext>
            </a:extLst>
          </p:cNvPr>
          <p:cNvGraphicFramePr>
            <a:graphicFrameLocks/>
          </p:cNvGraphicFramePr>
          <p:nvPr>
            <p:extLst>
              <p:ext uri="{D42A27DB-BD31-4B8C-83A1-F6EECF244321}">
                <p14:modId xmlns:p14="http://schemas.microsoft.com/office/powerpoint/2010/main" val="2490698102"/>
              </p:ext>
            </p:extLst>
          </p:nvPr>
        </p:nvGraphicFramePr>
        <p:xfrm>
          <a:off x="673654" y="374725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3</a:t>
                      </a:r>
                    </a:p>
                  </a:txBody>
                  <a:tcPr anchor="ctr"/>
                </a:tc>
                <a:extLst>
                  <a:ext uri="{0D108BD9-81ED-4DB2-BD59-A6C34878D82A}">
                    <a16:rowId xmlns:a16="http://schemas.microsoft.com/office/drawing/2014/main" val="4072238256"/>
                  </a:ext>
                </a:extLst>
              </a:tr>
            </a:tbl>
          </a:graphicData>
        </a:graphic>
      </p:graphicFrame>
      <p:sp>
        <p:nvSpPr>
          <p:cNvPr id="51" name="Flowchart: Connector 50">
            <a:extLst>
              <a:ext uri="{FF2B5EF4-FFF2-40B4-BE49-F238E27FC236}">
                <a16:creationId xmlns:a16="http://schemas.microsoft.com/office/drawing/2014/main" id="{8BFA4AFD-2C3C-1054-30C4-9BA33EDC171C}"/>
              </a:ext>
            </a:extLst>
          </p:cNvPr>
          <p:cNvSpPr/>
          <p:nvPr/>
        </p:nvSpPr>
        <p:spPr>
          <a:xfrm>
            <a:off x="2307885" y="1845507"/>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52" name="TextBox 51">
            <a:extLst>
              <a:ext uri="{FF2B5EF4-FFF2-40B4-BE49-F238E27FC236}">
                <a16:creationId xmlns:a16="http://schemas.microsoft.com/office/drawing/2014/main" id="{004F0507-B3C7-708E-84AB-9B301F6744E1}"/>
              </a:ext>
            </a:extLst>
          </p:cNvPr>
          <p:cNvSpPr txBox="1"/>
          <p:nvPr/>
        </p:nvSpPr>
        <p:spPr>
          <a:xfrm>
            <a:off x="2324018" y="1913610"/>
            <a:ext cx="441146" cy="369332"/>
          </a:xfrm>
          <a:prstGeom prst="rect">
            <a:avLst/>
          </a:prstGeom>
          <a:noFill/>
        </p:spPr>
        <p:txBody>
          <a:bodyPr wrap="none" rtlCol="0">
            <a:spAutoFit/>
          </a:bodyPr>
          <a:lstStyle/>
          <a:p>
            <a:r>
              <a:rPr lang="en-IN">
                <a:latin typeface="Avenir Book" panose="02000503020000020003" pitchFamily="2" charset="0"/>
              </a:rPr>
              <a:t>10</a:t>
            </a:r>
          </a:p>
        </p:txBody>
      </p:sp>
      <p:pic>
        <p:nvPicPr>
          <p:cNvPr id="53" name="Graphic 52" descr="Arrow Right with solid fill">
            <a:extLst>
              <a:ext uri="{FF2B5EF4-FFF2-40B4-BE49-F238E27FC236}">
                <a16:creationId xmlns:a16="http://schemas.microsoft.com/office/drawing/2014/main" id="{23FE541F-9B1A-666A-9301-7E560C9374A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793075" y="1960441"/>
            <a:ext cx="914400" cy="359229"/>
          </a:xfrm>
          <a:prstGeom prst="rect">
            <a:avLst/>
          </a:prstGeom>
        </p:spPr>
      </p:pic>
      <p:sp>
        <p:nvSpPr>
          <p:cNvPr id="54" name="Flowchart: Connector 53">
            <a:extLst>
              <a:ext uri="{FF2B5EF4-FFF2-40B4-BE49-F238E27FC236}">
                <a16:creationId xmlns:a16="http://schemas.microsoft.com/office/drawing/2014/main" id="{23B46556-58D4-74FC-7B87-F7B2DAEB0B39}"/>
              </a:ext>
            </a:extLst>
          </p:cNvPr>
          <p:cNvSpPr/>
          <p:nvPr/>
        </p:nvSpPr>
        <p:spPr>
          <a:xfrm>
            <a:off x="3716803" y="1845507"/>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55" name="TextBox 54">
            <a:extLst>
              <a:ext uri="{FF2B5EF4-FFF2-40B4-BE49-F238E27FC236}">
                <a16:creationId xmlns:a16="http://schemas.microsoft.com/office/drawing/2014/main" id="{BCA3DB46-0947-1952-38A3-9C3B1BB4AF73}"/>
              </a:ext>
            </a:extLst>
          </p:cNvPr>
          <p:cNvSpPr txBox="1"/>
          <p:nvPr/>
        </p:nvSpPr>
        <p:spPr>
          <a:xfrm>
            <a:off x="3803891" y="1913610"/>
            <a:ext cx="312906" cy="369332"/>
          </a:xfrm>
          <a:prstGeom prst="rect">
            <a:avLst/>
          </a:prstGeom>
          <a:noFill/>
          <a:ln w="38100">
            <a:noFill/>
          </a:ln>
        </p:spPr>
        <p:txBody>
          <a:bodyPr wrap="none" rtlCol="0">
            <a:spAutoFit/>
          </a:bodyPr>
          <a:lstStyle/>
          <a:p>
            <a:r>
              <a:rPr lang="en-IN">
                <a:latin typeface="Avenir Book" panose="02000503020000020003" pitchFamily="2" charset="0"/>
              </a:rPr>
              <a:t>2</a:t>
            </a:r>
          </a:p>
        </p:txBody>
      </p:sp>
      <p:sp>
        <p:nvSpPr>
          <p:cNvPr id="56" name="Flowchart: Connector 55">
            <a:extLst>
              <a:ext uri="{FF2B5EF4-FFF2-40B4-BE49-F238E27FC236}">
                <a16:creationId xmlns:a16="http://schemas.microsoft.com/office/drawing/2014/main" id="{A40BA24C-7582-B976-3002-C965BD3B3372}"/>
              </a:ext>
            </a:extLst>
          </p:cNvPr>
          <p:cNvSpPr/>
          <p:nvPr/>
        </p:nvSpPr>
        <p:spPr>
          <a:xfrm>
            <a:off x="2322954" y="2775589"/>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57" name="TextBox 56">
            <a:extLst>
              <a:ext uri="{FF2B5EF4-FFF2-40B4-BE49-F238E27FC236}">
                <a16:creationId xmlns:a16="http://schemas.microsoft.com/office/drawing/2014/main" id="{08CAACF9-8718-F7EE-B062-AD32B6788A7F}"/>
              </a:ext>
            </a:extLst>
          </p:cNvPr>
          <p:cNvSpPr txBox="1"/>
          <p:nvPr/>
        </p:nvSpPr>
        <p:spPr>
          <a:xfrm>
            <a:off x="2357756" y="2853795"/>
            <a:ext cx="441146" cy="369332"/>
          </a:xfrm>
          <a:prstGeom prst="rect">
            <a:avLst/>
          </a:prstGeom>
          <a:noFill/>
        </p:spPr>
        <p:txBody>
          <a:bodyPr wrap="none" rtlCol="0">
            <a:spAutoFit/>
          </a:bodyPr>
          <a:lstStyle/>
          <a:p>
            <a:r>
              <a:rPr lang="en-IN">
                <a:latin typeface="Avenir Book" panose="02000503020000020003" pitchFamily="2" charset="0"/>
              </a:rPr>
              <a:t>12</a:t>
            </a:r>
          </a:p>
        </p:txBody>
      </p:sp>
      <p:sp>
        <p:nvSpPr>
          <p:cNvPr id="58" name="Flowchart: Connector 57">
            <a:extLst>
              <a:ext uri="{FF2B5EF4-FFF2-40B4-BE49-F238E27FC236}">
                <a16:creationId xmlns:a16="http://schemas.microsoft.com/office/drawing/2014/main" id="{CEBAE413-0E36-F4C1-9E16-709C5BCD5867}"/>
              </a:ext>
            </a:extLst>
          </p:cNvPr>
          <p:cNvSpPr/>
          <p:nvPr/>
        </p:nvSpPr>
        <p:spPr>
          <a:xfrm>
            <a:off x="2320504" y="3652463"/>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59" name="TextBox 58">
            <a:extLst>
              <a:ext uri="{FF2B5EF4-FFF2-40B4-BE49-F238E27FC236}">
                <a16:creationId xmlns:a16="http://schemas.microsoft.com/office/drawing/2014/main" id="{D1093A7C-FB20-78F1-C3BC-C7BD8583A6BB}"/>
              </a:ext>
            </a:extLst>
          </p:cNvPr>
          <p:cNvSpPr txBox="1"/>
          <p:nvPr/>
        </p:nvSpPr>
        <p:spPr>
          <a:xfrm>
            <a:off x="2401373" y="3728338"/>
            <a:ext cx="312906" cy="369332"/>
          </a:xfrm>
          <a:prstGeom prst="rect">
            <a:avLst/>
          </a:prstGeom>
          <a:noFill/>
        </p:spPr>
        <p:txBody>
          <a:bodyPr wrap="none" rtlCol="0">
            <a:spAutoFit/>
          </a:bodyPr>
          <a:lstStyle/>
          <a:p>
            <a:r>
              <a:rPr lang="en-IN">
                <a:latin typeface="Avenir Book" panose="02000503020000020003" pitchFamily="2" charset="0"/>
              </a:rPr>
              <a:t>8</a:t>
            </a:r>
          </a:p>
        </p:txBody>
      </p:sp>
      <p:sp>
        <p:nvSpPr>
          <p:cNvPr id="72" name="TextBox 71">
            <a:extLst>
              <a:ext uri="{FF2B5EF4-FFF2-40B4-BE49-F238E27FC236}">
                <a16:creationId xmlns:a16="http://schemas.microsoft.com/office/drawing/2014/main" id="{F63213EB-42D7-EAB2-1162-CE496124FD85}"/>
              </a:ext>
            </a:extLst>
          </p:cNvPr>
          <p:cNvSpPr txBox="1"/>
          <p:nvPr/>
        </p:nvSpPr>
        <p:spPr>
          <a:xfrm>
            <a:off x="8712930" y="365126"/>
            <a:ext cx="2828925" cy="1200329"/>
          </a:xfrm>
          <a:prstGeom prst="rect">
            <a:avLst/>
          </a:prstGeom>
          <a:noFill/>
        </p:spPr>
        <p:txBody>
          <a:bodyPr wrap="square" rtlCol="0">
            <a:spAutoFit/>
          </a:bodyPr>
          <a:lstStyle/>
          <a:p>
            <a:r>
              <a:rPr lang="en-IN" sz="2400">
                <a:latin typeface="Avenir Book" panose="02000503020000020003" pitchFamily="2" charset="0"/>
              </a:rPr>
              <a:t>Deleting the element containing the value “10”.</a:t>
            </a:r>
          </a:p>
        </p:txBody>
      </p:sp>
      <p:sp>
        <p:nvSpPr>
          <p:cNvPr id="73" name="TextBox 72">
            <a:extLst>
              <a:ext uri="{FF2B5EF4-FFF2-40B4-BE49-F238E27FC236}">
                <a16:creationId xmlns:a16="http://schemas.microsoft.com/office/drawing/2014/main" id="{00D5E83B-377B-573C-7DEC-C1187025C030}"/>
              </a:ext>
            </a:extLst>
          </p:cNvPr>
          <p:cNvSpPr txBox="1"/>
          <p:nvPr/>
        </p:nvSpPr>
        <p:spPr>
          <a:xfrm>
            <a:off x="336331" y="5662916"/>
            <a:ext cx="2344751" cy="461665"/>
          </a:xfrm>
          <a:prstGeom prst="rect">
            <a:avLst/>
          </a:prstGeom>
          <a:noFill/>
        </p:spPr>
        <p:txBody>
          <a:bodyPr wrap="square" rtlCol="0" anchor="ctr">
            <a:spAutoFit/>
          </a:bodyPr>
          <a:lstStyle/>
          <a:p>
            <a:r>
              <a:rPr lang="en-IN" sz="2400">
                <a:latin typeface="Avenir Book" panose="02000503020000020003" pitchFamily="2" charset="0"/>
              </a:rPr>
              <a:t>Priority Queue : </a:t>
            </a:r>
          </a:p>
        </p:txBody>
      </p:sp>
      <p:sp>
        <p:nvSpPr>
          <p:cNvPr id="74" name="TextBox 73">
            <a:extLst>
              <a:ext uri="{FF2B5EF4-FFF2-40B4-BE49-F238E27FC236}">
                <a16:creationId xmlns:a16="http://schemas.microsoft.com/office/drawing/2014/main" id="{7022256C-5B12-2557-45B7-93E0BCBB83D4}"/>
              </a:ext>
            </a:extLst>
          </p:cNvPr>
          <p:cNvSpPr txBox="1"/>
          <p:nvPr/>
        </p:nvSpPr>
        <p:spPr>
          <a:xfrm>
            <a:off x="2622386" y="5685401"/>
            <a:ext cx="372909" cy="461665"/>
          </a:xfrm>
          <a:prstGeom prst="rect">
            <a:avLst/>
          </a:prstGeom>
          <a:noFill/>
        </p:spPr>
        <p:txBody>
          <a:bodyPr wrap="none" lIns="108000" rtlCol="0" anchor="ctr">
            <a:spAutoFit/>
          </a:bodyPr>
          <a:lstStyle/>
          <a:p>
            <a:r>
              <a:rPr lang="en-IN" sz="2400">
                <a:latin typeface="Avenir Book" panose="02000503020000020003" pitchFamily="2" charset="0"/>
              </a:rPr>
              <a:t>5</a:t>
            </a:r>
          </a:p>
        </p:txBody>
      </p:sp>
      <p:sp>
        <p:nvSpPr>
          <p:cNvPr id="75" name="TextBox 74">
            <a:extLst>
              <a:ext uri="{FF2B5EF4-FFF2-40B4-BE49-F238E27FC236}">
                <a16:creationId xmlns:a16="http://schemas.microsoft.com/office/drawing/2014/main" id="{AB1CB2F9-49B8-FE1D-3DEA-7959A31A5894}"/>
              </a:ext>
            </a:extLst>
          </p:cNvPr>
          <p:cNvSpPr txBox="1"/>
          <p:nvPr/>
        </p:nvSpPr>
        <p:spPr>
          <a:xfrm>
            <a:off x="3126645" y="5670010"/>
            <a:ext cx="370614" cy="492443"/>
          </a:xfrm>
          <a:prstGeom prst="rect">
            <a:avLst/>
          </a:prstGeom>
          <a:noFill/>
        </p:spPr>
        <p:txBody>
          <a:bodyPr wrap="none" rtlCol="0" anchor="ctr">
            <a:spAutoFit/>
          </a:bodyPr>
          <a:lstStyle/>
          <a:p>
            <a:r>
              <a:rPr lang="en-IN" sz="2600">
                <a:latin typeface="Avenir Book" panose="02000503020000020003" pitchFamily="2" charset="0"/>
              </a:rPr>
              <a:t>3</a:t>
            </a:r>
          </a:p>
        </p:txBody>
      </p:sp>
      <p:sp>
        <p:nvSpPr>
          <p:cNvPr id="76" name="TextBox 75">
            <a:extLst>
              <a:ext uri="{FF2B5EF4-FFF2-40B4-BE49-F238E27FC236}">
                <a16:creationId xmlns:a16="http://schemas.microsoft.com/office/drawing/2014/main" id="{4EC2042E-A68E-7498-A15C-C33ECE2F6A3C}"/>
              </a:ext>
            </a:extLst>
          </p:cNvPr>
          <p:cNvSpPr txBox="1"/>
          <p:nvPr/>
        </p:nvSpPr>
        <p:spPr>
          <a:xfrm>
            <a:off x="3627007" y="5685400"/>
            <a:ext cx="527709" cy="461665"/>
          </a:xfrm>
          <a:prstGeom prst="rect">
            <a:avLst/>
          </a:prstGeom>
          <a:noFill/>
        </p:spPr>
        <p:txBody>
          <a:bodyPr wrap="none" rtlCol="0" anchor="ctr">
            <a:spAutoFit/>
          </a:bodyPr>
          <a:lstStyle/>
          <a:p>
            <a:r>
              <a:rPr lang="en-IN" sz="2400">
                <a:latin typeface="Avenir Book" panose="02000503020000020003" pitchFamily="2" charset="0"/>
              </a:rPr>
              <a:t>10</a:t>
            </a:r>
          </a:p>
        </p:txBody>
      </p:sp>
      <p:sp>
        <p:nvSpPr>
          <p:cNvPr id="77" name="TextBox 76">
            <a:extLst>
              <a:ext uri="{FF2B5EF4-FFF2-40B4-BE49-F238E27FC236}">
                <a16:creationId xmlns:a16="http://schemas.microsoft.com/office/drawing/2014/main" id="{A40378BF-BB4C-B2F1-816E-1B73EFE145E0}"/>
              </a:ext>
            </a:extLst>
          </p:cNvPr>
          <p:cNvSpPr txBox="1"/>
          <p:nvPr/>
        </p:nvSpPr>
        <p:spPr>
          <a:xfrm>
            <a:off x="4209744" y="5685398"/>
            <a:ext cx="356188" cy="461665"/>
          </a:xfrm>
          <a:prstGeom prst="rect">
            <a:avLst/>
          </a:prstGeom>
          <a:noFill/>
        </p:spPr>
        <p:txBody>
          <a:bodyPr wrap="none" rtlCol="0" anchor="ctr">
            <a:spAutoFit/>
          </a:bodyPr>
          <a:lstStyle/>
          <a:p>
            <a:r>
              <a:rPr lang="en-IN" sz="2400">
                <a:latin typeface="Avenir Book" panose="02000503020000020003" pitchFamily="2" charset="0"/>
              </a:rPr>
              <a:t>2</a:t>
            </a:r>
          </a:p>
        </p:txBody>
      </p:sp>
      <p:sp>
        <p:nvSpPr>
          <p:cNvPr id="78" name="TextBox 77">
            <a:extLst>
              <a:ext uri="{FF2B5EF4-FFF2-40B4-BE49-F238E27FC236}">
                <a16:creationId xmlns:a16="http://schemas.microsoft.com/office/drawing/2014/main" id="{766EEA4C-612C-8B2E-3551-ECE9DA664F20}"/>
              </a:ext>
            </a:extLst>
          </p:cNvPr>
          <p:cNvSpPr txBox="1"/>
          <p:nvPr/>
        </p:nvSpPr>
        <p:spPr>
          <a:xfrm>
            <a:off x="4636990" y="5685398"/>
            <a:ext cx="527709" cy="461665"/>
          </a:xfrm>
          <a:prstGeom prst="rect">
            <a:avLst/>
          </a:prstGeom>
          <a:noFill/>
        </p:spPr>
        <p:txBody>
          <a:bodyPr wrap="none" rtlCol="0">
            <a:spAutoFit/>
          </a:bodyPr>
          <a:lstStyle/>
          <a:p>
            <a:r>
              <a:rPr lang="en-IN" sz="2400">
                <a:latin typeface="Avenir Book" panose="02000503020000020003" pitchFamily="2" charset="0"/>
              </a:rPr>
              <a:t>12</a:t>
            </a:r>
          </a:p>
        </p:txBody>
      </p:sp>
      <p:sp>
        <p:nvSpPr>
          <p:cNvPr id="79" name="TextBox 78">
            <a:extLst>
              <a:ext uri="{FF2B5EF4-FFF2-40B4-BE49-F238E27FC236}">
                <a16:creationId xmlns:a16="http://schemas.microsoft.com/office/drawing/2014/main" id="{F63031F5-2084-5033-00E6-B365E1021684}"/>
              </a:ext>
            </a:extLst>
          </p:cNvPr>
          <p:cNvSpPr txBox="1"/>
          <p:nvPr/>
        </p:nvSpPr>
        <p:spPr>
          <a:xfrm>
            <a:off x="5219727" y="5685398"/>
            <a:ext cx="356188" cy="461665"/>
          </a:xfrm>
          <a:prstGeom prst="rect">
            <a:avLst/>
          </a:prstGeom>
          <a:noFill/>
        </p:spPr>
        <p:txBody>
          <a:bodyPr wrap="none" rtlCol="0" anchor="ctr">
            <a:spAutoFit/>
          </a:bodyPr>
          <a:lstStyle/>
          <a:p>
            <a:r>
              <a:rPr lang="en-IN" sz="2400">
                <a:latin typeface="Avenir Book" panose="02000503020000020003" pitchFamily="2" charset="0"/>
              </a:rPr>
              <a:t>8</a:t>
            </a:r>
            <a:endParaRPr lang="en-IN">
              <a:latin typeface="Avenir Book" panose="02000503020000020003" pitchFamily="2" charset="0"/>
            </a:endParaRPr>
          </a:p>
        </p:txBody>
      </p:sp>
    </p:spTree>
    <p:extLst>
      <p:ext uri="{BB962C8B-B14F-4D97-AF65-F5344CB8AC3E}">
        <p14:creationId xmlns:p14="http://schemas.microsoft.com/office/powerpoint/2010/main" val="1163806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mph" presetSubtype="1" nodeType="clickEffect">
                                  <p:stCondLst>
                                    <p:cond delay="0"/>
                                  </p:stCondLst>
                                  <p:childTnLst>
                                    <p:set>
                                      <p:cBhvr>
                                        <p:cTn id="6" dur="indefinite"/>
                                        <p:tgtEl>
                                          <p:spTgt spid="51"/>
                                        </p:tgtEl>
                                        <p:attrNameLst>
                                          <p:attrName>stroke.color</p:attrName>
                                        </p:attrNameLst>
                                      </p:cBhvr>
                                      <p:to>
                                        <p:clrVal>
                                          <a:srgbClr val="FF0000"/>
                                        </p:clrVal>
                                      </p:to>
                                    </p:set>
                                    <p:set>
                                      <p:cBhvr>
                                        <p:cTn id="7" dur="indefinite"/>
                                        <p:tgtEl>
                                          <p:spTgt spid="51"/>
                                        </p:tgtEl>
                                        <p:attrNameLst>
                                          <p:attrName>stroke.on</p:attrName>
                                        </p:attrNameLst>
                                      </p:cBhvr>
                                      <p:to>
                                        <p:strVal val="true"/>
                                      </p:to>
                                    </p:set>
                                  </p:childTnLst>
                                </p:cTn>
                              </p:par>
                              <p:par>
                                <p:cTn id="8" presetID="35" presetClass="emph" presetSubtype="0" repeatCount="indefinite" fill="hold" grpId="0" nodeType="withEffect">
                                  <p:stCondLst>
                                    <p:cond delay="0"/>
                                  </p:stCondLst>
                                  <p:endCondLst>
                                    <p:cond evt="onNext" delay="0">
                                      <p:tgtEl>
                                        <p:sldTgt/>
                                      </p:tgtEl>
                                    </p:cond>
                                  </p:endCondLst>
                                  <p:childTnLst>
                                    <p:anim calcmode="discrete" valueType="str">
                                      <p:cBhvr>
                                        <p:cTn id="9" dur="500" fill="hold"/>
                                        <p:tgtEl>
                                          <p:spTgt spid="51"/>
                                        </p:tgtEl>
                                        <p:attrNameLst>
                                          <p:attrName>style.visibility</p:attrName>
                                        </p:attrNameLst>
                                      </p:cBhvr>
                                      <p:tavLst>
                                        <p:tav tm="0">
                                          <p:val>
                                            <p:strVal val="hidden"/>
                                          </p:val>
                                        </p:tav>
                                        <p:tav tm="50000">
                                          <p:val>
                                            <p:strVal val="visible"/>
                                          </p:val>
                                        </p:tav>
                                      </p:tavLst>
                                    </p:anim>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1" nodeType="clickEffect">
                                  <p:stCondLst>
                                    <p:cond delay="0"/>
                                  </p:stCondLst>
                                  <p:childTnLst>
                                    <p:set>
                                      <p:cBhvr>
                                        <p:cTn id="13" dur="1" fill="hold">
                                          <p:stCondLst>
                                            <p:cond delay="0"/>
                                          </p:stCondLst>
                                        </p:cTn>
                                        <p:tgtEl>
                                          <p:spTgt spid="51"/>
                                        </p:tgtEl>
                                        <p:attrNameLst>
                                          <p:attrName>style.visibility</p:attrName>
                                        </p:attrNameLst>
                                      </p:cBhvr>
                                      <p:to>
                                        <p:strVal val="hidden"/>
                                      </p:to>
                                    </p:set>
                                  </p:childTnLst>
                                </p:cTn>
                              </p:par>
                              <p:par>
                                <p:cTn id="14" presetID="1" presetClass="exit" presetSubtype="0" fill="hold" grpId="0" nodeType="withEffect">
                                  <p:stCondLst>
                                    <p:cond delay="0"/>
                                  </p:stCondLst>
                                  <p:childTnLst>
                                    <p:set>
                                      <p:cBhvr>
                                        <p:cTn id="15" dur="1" fill="hold">
                                          <p:stCondLst>
                                            <p:cond delay="0"/>
                                          </p:stCondLst>
                                        </p:cTn>
                                        <p:tgtEl>
                                          <p:spTgt spid="52"/>
                                        </p:tgtEl>
                                        <p:attrNameLst>
                                          <p:attrName>style.visibility</p:attrName>
                                        </p:attrNameLst>
                                      </p:cBhvr>
                                      <p:to>
                                        <p:strVal val="hidden"/>
                                      </p:to>
                                    </p:set>
                                  </p:childTnLst>
                                </p:cTn>
                              </p:par>
                              <p:par>
                                <p:cTn id="16" presetID="1" presetClass="exit" presetSubtype="0" fill="hold" nodeType="withEffect">
                                  <p:stCondLst>
                                    <p:cond delay="0"/>
                                  </p:stCondLst>
                                  <p:childTnLst>
                                    <p:set>
                                      <p:cBhvr>
                                        <p:cTn id="17" dur="1" fill="hold">
                                          <p:stCondLst>
                                            <p:cond delay="0"/>
                                          </p:stCondLst>
                                        </p:cTn>
                                        <p:tgtEl>
                                          <p:spTgt spid="53"/>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35" presetClass="path" presetSubtype="0" fill="hold" grpId="0" nodeType="clickEffect">
                                  <p:stCondLst>
                                    <p:cond delay="0"/>
                                  </p:stCondLst>
                                  <p:childTnLst>
                                    <p:animMotion origin="layout" path="M 1.04167E-6 0 L -0.11615 -0.00116 " pathEditMode="relative" rAng="0" ptsTypes="AA">
                                      <p:cBhvr>
                                        <p:cTn id="21" dur="500" fill="hold"/>
                                        <p:tgtEl>
                                          <p:spTgt spid="54"/>
                                        </p:tgtEl>
                                        <p:attrNameLst>
                                          <p:attrName>ppt_x</p:attrName>
                                          <p:attrName>ppt_y</p:attrName>
                                        </p:attrNameLst>
                                      </p:cBhvr>
                                      <p:rCtr x="-5807" y="-69"/>
                                    </p:animMotion>
                                  </p:childTnLst>
                                </p:cTn>
                              </p:par>
                              <p:par>
                                <p:cTn id="22" presetID="35" presetClass="path" presetSubtype="0" fill="hold" grpId="0" nodeType="withEffect">
                                  <p:stCondLst>
                                    <p:cond delay="0"/>
                                  </p:stCondLst>
                                  <p:childTnLst>
                                    <p:animMotion origin="layout" path="M 1.04167E-6 2.96296E-6 L -0.11615 -0.0007 " pathEditMode="relative" rAng="0" ptsTypes="AA">
                                      <p:cBhvr>
                                        <p:cTn id="23" dur="500" fill="hold"/>
                                        <p:tgtEl>
                                          <p:spTgt spid="55"/>
                                        </p:tgtEl>
                                        <p:attrNameLst>
                                          <p:attrName>ppt_x</p:attrName>
                                          <p:attrName>ppt_y</p:attrName>
                                        </p:attrNameLst>
                                      </p:cBhvr>
                                      <p:rCtr x="-5807" y="-46"/>
                                    </p:animMotion>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grpId="0" nodeType="clickEffect">
                                  <p:stCondLst>
                                    <p:cond delay="0"/>
                                  </p:stCondLst>
                                  <p:childTnLst>
                                    <p:set>
                                      <p:cBhvr>
                                        <p:cTn id="27" dur="1" fill="hold">
                                          <p:stCondLst>
                                            <p:cond delay="0"/>
                                          </p:stCondLst>
                                        </p:cTn>
                                        <p:tgtEl>
                                          <p:spTgt spid="76"/>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35" presetClass="path" presetSubtype="0" fill="hold" grpId="0" nodeType="clickEffect">
                                  <p:stCondLst>
                                    <p:cond delay="0"/>
                                  </p:stCondLst>
                                  <p:childTnLst>
                                    <p:animMotion origin="layout" path="M -4.79167E-6 0 L -0.04062 -0.00139 " pathEditMode="relative" rAng="0" ptsTypes="AA">
                                      <p:cBhvr>
                                        <p:cTn id="31" dur="500" fill="hold"/>
                                        <p:tgtEl>
                                          <p:spTgt spid="77"/>
                                        </p:tgtEl>
                                        <p:attrNameLst>
                                          <p:attrName>ppt_x</p:attrName>
                                          <p:attrName>ppt_y</p:attrName>
                                        </p:attrNameLst>
                                      </p:cBhvr>
                                      <p:rCtr x="-2031" y="-69"/>
                                    </p:animMotion>
                                  </p:childTnLst>
                                </p:cTn>
                              </p:par>
                              <p:par>
                                <p:cTn id="32" presetID="35" presetClass="path" presetSubtype="0" fill="hold" grpId="0" nodeType="withEffect">
                                  <p:stCondLst>
                                    <p:cond delay="0"/>
                                  </p:stCondLst>
                                  <p:childTnLst>
                                    <p:animMotion origin="layout" path="M -1.04167E-6 0 L -0.0414 -4.81481E-6 " pathEditMode="relative" rAng="0" ptsTypes="AA">
                                      <p:cBhvr>
                                        <p:cTn id="33" dur="500" fill="hold"/>
                                        <p:tgtEl>
                                          <p:spTgt spid="78"/>
                                        </p:tgtEl>
                                        <p:attrNameLst>
                                          <p:attrName>ppt_x</p:attrName>
                                          <p:attrName>ppt_y</p:attrName>
                                        </p:attrNameLst>
                                      </p:cBhvr>
                                      <p:rCtr x="-2031" y="-208"/>
                                    </p:animMotion>
                                  </p:childTnLst>
                                </p:cTn>
                              </p:par>
                              <p:par>
                                <p:cTn id="34" presetID="35" presetClass="path" presetSubtype="0" fill="hold" grpId="0" nodeType="withEffect">
                                  <p:stCondLst>
                                    <p:cond delay="0"/>
                                  </p:stCondLst>
                                  <p:childTnLst>
                                    <p:animMotion origin="layout" path="M 2.70833E-6 0 L -0.0414 -3.7037E-6 " pathEditMode="relative" rAng="0" ptsTypes="AA">
                                      <p:cBhvr>
                                        <p:cTn id="35" dur="500" fill="hold"/>
                                        <p:tgtEl>
                                          <p:spTgt spid="79"/>
                                        </p:tgtEl>
                                        <p:attrNameLst>
                                          <p:attrName>ppt_x</p:attrName>
                                          <p:attrName>ppt_y</p:attrName>
                                        </p:attrNameLst>
                                      </p:cBhvr>
                                      <p:rCtr x="-2201" y="-1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1" grpId="1" animBg="1"/>
      <p:bldP spid="52" grpId="0"/>
      <p:bldP spid="54" grpId="0" animBg="1"/>
      <p:bldP spid="55" grpId="0"/>
      <p:bldP spid="76" grpId="0"/>
      <p:bldP spid="77" grpId="0"/>
      <p:bldP spid="78" grpId="0"/>
      <p:bldP spid="7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F237F-7A47-E7F3-8BE1-8BE26A1C4E2B}"/>
              </a:ext>
            </a:extLst>
          </p:cNvPr>
          <p:cNvSpPr>
            <a:spLocks noGrp="1"/>
          </p:cNvSpPr>
          <p:nvPr>
            <p:ph type="title"/>
          </p:nvPr>
        </p:nvSpPr>
        <p:spPr/>
        <p:txBody>
          <a:bodyPr/>
          <a:lstStyle/>
          <a:p>
            <a:r>
              <a:rPr lang="en-IN" dirty="0"/>
              <a:t>Merging of Two Radix Heaps</a:t>
            </a:r>
          </a:p>
        </p:txBody>
      </p:sp>
      <p:sp>
        <p:nvSpPr>
          <p:cNvPr id="3" name="Content Placeholder 2">
            <a:extLst>
              <a:ext uri="{FF2B5EF4-FFF2-40B4-BE49-F238E27FC236}">
                <a16:creationId xmlns:a16="http://schemas.microsoft.com/office/drawing/2014/main" id="{697D8851-C547-A039-F134-7C113E61C348}"/>
              </a:ext>
            </a:extLst>
          </p:cNvPr>
          <p:cNvSpPr>
            <a:spLocks noGrp="1"/>
          </p:cNvSpPr>
          <p:nvPr>
            <p:ph idx="1"/>
          </p:nvPr>
        </p:nvSpPr>
        <p:spPr>
          <a:xfrm>
            <a:off x="838200" y="1690688"/>
            <a:ext cx="10515600" cy="4878277"/>
          </a:xfrm>
        </p:spPr>
        <p:txBody>
          <a:bodyPr>
            <a:noAutofit/>
          </a:bodyPr>
          <a:lstStyle/>
          <a:p>
            <a:pPr>
              <a:lnSpc>
                <a:spcPct val="150000"/>
              </a:lnSpc>
            </a:pPr>
            <a:r>
              <a:rPr lang="en-GB" sz="2400" kern="100" dirty="0">
                <a:effectLst/>
                <a:latin typeface="Avenir Book" panose="02000503020000020003" pitchFamily="2" charset="0"/>
                <a:ea typeface="Calibri" panose="020F0502020204030204" pitchFamily="34" charset="0"/>
                <a:cs typeface="JetBrains Mono NL Thin" panose="02000009000000000000" pitchFamily="49" charset="0"/>
              </a:rPr>
              <a:t>Merging operation is used to merge two radix heaps. The corresponding queues in each bucket array of both the heaps are merged using linked list operations involving assignment of head and tail pointers. </a:t>
            </a:r>
          </a:p>
          <a:p>
            <a:pPr>
              <a:lnSpc>
                <a:spcPct val="150000"/>
              </a:lnSpc>
            </a:pPr>
            <a:r>
              <a:rPr lang="en-GB" sz="2400" kern="100" dirty="0">
                <a:effectLst/>
                <a:latin typeface="Avenir Book" panose="02000503020000020003" pitchFamily="2" charset="0"/>
                <a:ea typeface="Calibri" panose="020F0502020204030204" pitchFamily="34" charset="0"/>
                <a:cs typeface="JetBrains Mono NL Thin" panose="02000009000000000000" pitchFamily="49" charset="0"/>
              </a:rPr>
              <a:t>The size of both the queues ( which are to be merged ) are considered and appropriate merging operations are implemented.</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r>
              <a:rPr lang="en-IN" sz="2400" dirty="0">
                <a:latin typeface="Avenir Book" panose="02000503020000020003" pitchFamily="2" charset="0"/>
              </a:rPr>
              <a:t>It is useful in combining multiple priority queues, parallel processing or distributed systems.</a:t>
            </a:r>
          </a:p>
          <a:p>
            <a:pPr>
              <a:lnSpc>
                <a:spcPct val="150000"/>
              </a:lnSpc>
            </a:pPr>
            <a:r>
              <a:rPr lang="en-IN" sz="2400" dirty="0">
                <a:latin typeface="Avenir Book" panose="02000503020000020003" pitchFamily="2" charset="0"/>
              </a:rPr>
              <a:t>Time Complexity, worst case: O(max. no. of bits)</a:t>
            </a:r>
          </a:p>
        </p:txBody>
      </p:sp>
    </p:spTree>
    <p:extLst>
      <p:ext uri="{BB962C8B-B14F-4D97-AF65-F5344CB8AC3E}">
        <p14:creationId xmlns:p14="http://schemas.microsoft.com/office/powerpoint/2010/main" val="40187235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BFB8-8D1C-17DB-CC36-64D9B8EC0B34}"/>
              </a:ext>
            </a:extLst>
          </p:cNvPr>
          <p:cNvSpPr>
            <a:spLocks noGrp="1"/>
          </p:cNvSpPr>
          <p:nvPr>
            <p:ph type="title"/>
          </p:nvPr>
        </p:nvSpPr>
        <p:spPr>
          <a:xfrm>
            <a:off x="533921" y="291656"/>
            <a:ext cx="10515600" cy="185381"/>
          </a:xfrm>
        </p:spPr>
        <p:txBody>
          <a:bodyPr>
            <a:normAutofit fontScale="90000"/>
          </a:bodyPr>
          <a:lstStyle/>
          <a:p>
            <a:r>
              <a:rPr lang="en-IN" sz="1200"/>
              <a:t>Merging</a:t>
            </a:r>
          </a:p>
        </p:txBody>
      </p:sp>
      <p:pic>
        <p:nvPicPr>
          <p:cNvPr id="3" name="Graphic 2" descr="Arrow Right with solid fill">
            <a:extLst>
              <a:ext uri="{FF2B5EF4-FFF2-40B4-BE49-F238E27FC236}">
                <a16:creationId xmlns:a16="http://schemas.microsoft.com/office/drawing/2014/main" id="{3B762BB2-343F-ADB3-5FC6-6E09D262B86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74821" y="1112127"/>
            <a:ext cx="914400" cy="359229"/>
          </a:xfrm>
          <a:prstGeom prst="rect">
            <a:avLst/>
          </a:prstGeom>
        </p:spPr>
      </p:pic>
      <p:pic>
        <p:nvPicPr>
          <p:cNvPr id="4" name="Graphic 3" descr="Arrow Right with solid fill">
            <a:extLst>
              <a:ext uri="{FF2B5EF4-FFF2-40B4-BE49-F238E27FC236}">
                <a16:creationId xmlns:a16="http://schemas.microsoft.com/office/drawing/2014/main" id="{767F677B-B7CF-536F-145A-D3FE3112764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71711" y="1932721"/>
            <a:ext cx="914400" cy="359229"/>
          </a:xfrm>
          <a:prstGeom prst="rect">
            <a:avLst/>
          </a:prstGeom>
        </p:spPr>
      </p:pic>
      <p:pic>
        <p:nvPicPr>
          <p:cNvPr id="5" name="Graphic 4" descr="Arrow Right with solid fill">
            <a:extLst>
              <a:ext uri="{FF2B5EF4-FFF2-40B4-BE49-F238E27FC236}">
                <a16:creationId xmlns:a16="http://schemas.microsoft.com/office/drawing/2014/main" id="{EE75013F-3714-741A-6709-EDF657FFC33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99885" y="3747255"/>
            <a:ext cx="914400" cy="359229"/>
          </a:xfrm>
          <a:prstGeom prst="rect">
            <a:avLst/>
          </a:prstGeom>
        </p:spPr>
      </p:pic>
      <p:pic>
        <p:nvPicPr>
          <p:cNvPr id="6" name="Graphic 5" descr="Arrow Right with solid fill">
            <a:extLst>
              <a:ext uri="{FF2B5EF4-FFF2-40B4-BE49-F238E27FC236}">
                <a16:creationId xmlns:a16="http://schemas.microsoft.com/office/drawing/2014/main" id="{807FA5F0-A871-739A-1CD3-16BF2852C27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21000" y="2853795"/>
            <a:ext cx="914400" cy="359229"/>
          </a:xfrm>
          <a:prstGeom prst="rect">
            <a:avLst/>
          </a:prstGeom>
        </p:spPr>
      </p:pic>
      <p:sp>
        <p:nvSpPr>
          <p:cNvPr id="7" name="Flowchart: Connector 6">
            <a:extLst>
              <a:ext uri="{FF2B5EF4-FFF2-40B4-BE49-F238E27FC236}">
                <a16:creationId xmlns:a16="http://schemas.microsoft.com/office/drawing/2014/main" id="{4E9D8384-53FA-EF4F-17C6-B42370B7C7A3}"/>
              </a:ext>
            </a:extLst>
          </p:cNvPr>
          <p:cNvSpPr/>
          <p:nvPr/>
        </p:nvSpPr>
        <p:spPr>
          <a:xfrm>
            <a:off x="2286111" y="1038972"/>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8" name="TextBox 7">
            <a:extLst>
              <a:ext uri="{FF2B5EF4-FFF2-40B4-BE49-F238E27FC236}">
                <a16:creationId xmlns:a16="http://schemas.microsoft.com/office/drawing/2014/main" id="{1A0867CE-7CF5-FE31-5740-E7BB7AB9E73E}"/>
              </a:ext>
            </a:extLst>
          </p:cNvPr>
          <p:cNvSpPr txBox="1"/>
          <p:nvPr/>
        </p:nvSpPr>
        <p:spPr>
          <a:xfrm>
            <a:off x="2379418" y="1107075"/>
            <a:ext cx="301686" cy="369332"/>
          </a:xfrm>
          <a:prstGeom prst="rect">
            <a:avLst/>
          </a:prstGeom>
          <a:noFill/>
        </p:spPr>
        <p:txBody>
          <a:bodyPr wrap="none" rtlCol="0">
            <a:spAutoFit/>
          </a:bodyPr>
          <a:lstStyle/>
          <a:p>
            <a:r>
              <a:rPr lang="en-IN"/>
              <a:t>5</a:t>
            </a:r>
          </a:p>
        </p:txBody>
      </p:sp>
      <p:pic>
        <p:nvPicPr>
          <p:cNvPr id="9" name="Graphic 8" descr="Arrow Right with solid fill">
            <a:extLst>
              <a:ext uri="{FF2B5EF4-FFF2-40B4-BE49-F238E27FC236}">
                <a16:creationId xmlns:a16="http://schemas.microsoft.com/office/drawing/2014/main" id="{A9F7757D-3B33-1652-DB8A-755D86B192E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771301" y="1112127"/>
            <a:ext cx="914400" cy="359229"/>
          </a:xfrm>
          <a:prstGeom prst="rect">
            <a:avLst/>
          </a:prstGeom>
        </p:spPr>
      </p:pic>
      <p:sp>
        <p:nvSpPr>
          <p:cNvPr id="10" name="Flowchart: Connector 9">
            <a:extLst>
              <a:ext uri="{FF2B5EF4-FFF2-40B4-BE49-F238E27FC236}">
                <a16:creationId xmlns:a16="http://schemas.microsoft.com/office/drawing/2014/main" id="{5C16A139-BEEC-16D0-5A47-39E6F4988B45}"/>
              </a:ext>
            </a:extLst>
          </p:cNvPr>
          <p:cNvSpPr/>
          <p:nvPr/>
        </p:nvSpPr>
        <p:spPr>
          <a:xfrm>
            <a:off x="3695029" y="1038972"/>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1" name="TextBox 10">
            <a:extLst>
              <a:ext uri="{FF2B5EF4-FFF2-40B4-BE49-F238E27FC236}">
                <a16:creationId xmlns:a16="http://schemas.microsoft.com/office/drawing/2014/main" id="{7F90A116-2E34-04A1-1B14-20997BBE7CA8}"/>
              </a:ext>
            </a:extLst>
          </p:cNvPr>
          <p:cNvSpPr txBox="1"/>
          <p:nvPr/>
        </p:nvSpPr>
        <p:spPr>
          <a:xfrm>
            <a:off x="3782117" y="1107075"/>
            <a:ext cx="301686" cy="369332"/>
          </a:xfrm>
          <a:prstGeom prst="rect">
            <a:avLst/>
          </a:prstGeom>
          <a:noFill/>
        </p:spPr>
        <p:txBody>
          <a:bodyPr wrap="none" rtlCol="0">
            <a:spAutoFit/>
          </a:bodyPr>
          <a:lstStyle/>
          <a:p>
            <a:r>
              <a:rPr lang="en-IN"/>
              <a:t>3</a:t>
            </a:r>
          </a:p>
        </p:txBody>
      </p:sp>
      <p:graphicFrame>
        <p:nvGraphicFramePr>
          <p:cNvPr id="12" name="Table 23">
            <a:extLst>
              <a:ext uri="{FF2B5EF4-FFF2-40B4-BE49-F238E27FC236}">
                <a16:creationId xmlns:a16="http://schemas.microsoft.com/office/drawing/2014/main" id="{A1207507-415B-AC64-0F58-8BB1B84FE1E2}"/>
              </a:ext>
            </a:extLst>
          </p:cNvPr>
          <p:cNvGraphicFramePr>
            <a:graphicFrameLocks/>
          </p:cNvGraphicFramePr>
          <p:nvPr>
            <p:extLst>
              <p:ext uri="{D42A27DB-BD31-4B8C-83A1-F6EECF244321}">
                <p14:modId xmlns:p14="http://schemas.microsoft.com/office/powerpoint/2010/main" val="2496256333"/>
              </p:ext>
            </p:extLst>
          </p:nvPr>
        </p:nvGraphicFramePr>
        <p:xfrm>
          <a:off x="650145" y="110707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0</a:t>
                      </a:r>
                    </a:p>
                  </a:txBody>
                  <a:tcPr anchor="ctr"/>
                </a:tc>
                <a:extLst>
                  <a:ext uri="{0D108BD9-81ED-4DB2-BD59-A6C34878D82A}">
                    <a16:rowId xmlns:a16="http://schemas.microsoft.com/office/drawing/2014/main" val="4072238256"/>
                  </a:ext>
                </a:extLst>
              </a:tr>
            </a:tbl>
          </a:graphicData>
        </a:graphic>
      </p:graphicFrame>
      <p:graphicFrame>
        <p:nvGraphicFramePr>
          <p:cNvPr id="13" name="Table 12">
            <a:extLst>
              <a:ext uri="{FF2B5EF4-FFF2-40B4-BE49-F238E27FC236}">
                <a16:creationId xmlns:a16="http://schemas.microsoft.com/office/drawing/2014/main" id="{7A2B8C61-2C6E-1DDE-1523-ACC841663F74}"/>
              </a:ext>
            </a:extLst>
          </p:cNvPr>
          <p:cNvGraphicFramePr>
            <a:graphicFrameLocks/>
          </p:cNvGraphicFramePr>
          <p:nvPr>
            <p:extLst>
              <p:ext uri="{D42A27DB-BD31-4B8C-83A1-F6EECF244321}">
                <p14:modId xmlns:p14="http://schemas.microsoft.com/office/powerpoint/2010/main" val="3023625081"/>
              </p:ext>
            </p:extLst>
          </p:nvPr>
        </p:nvGraphicFramePr>
        <p:xfrm>
          <a:off x="650145" y="1960441"/>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1</a:t>
                      </a:r>
                    </a:p>
                  </a:txBody>
                  <a:tcPr anchor="ctr"/>
                </a:tc>
                <a:extLst>
                  <a:ext uri="{0D108BD9-81ED-4DB2-BD59-A6C34878D82A}">
                    <a16:rowId xmlns:a16="http://schemas.microsoft.com/office/drawing/2014/main" val="4072238256"/>
                  </a:ext>
                </a:extLst>
              </a:tr>
            </a:tbl>
          </a:graphicData>
        </a:graphic>
      </p:graphicFrame>
      <p:graphicFrame>
        <p:nvGraphicFramePr>
          <p:cNvPr id="14" name="Table 23">
            <a:extLst>
              <a:ext uri="{FF2B5EF4-FFF2-40B4-BE49-F238E27FC236}">
                <a16:creationId xmlns:a16="http://schemas.microsoft.com/office/drawing/2014/main" id="{41F85457-509F-AA50-900F-B00BC3CE6D73}"/>
              </a:ext>
            </a:extLst>
          </p:cNvPr>
          <p:cNvGraphicFramePr>
            <a:graphicFrameLocks/>
          </p:cNvGraphicFramePr>
          <p:nvPr>
            <p:extLst>
              <p:ext uri="{D42A27DB-BD31-4B8C-83A1-F6EECF244321}">
                <p14:modId xmlns:p14="http://schemas.microsoft.com/office/powerpoint/2010/main" val="1066964085"/>
              </p:ext>
            </p:extLst>
          </p:nvPr>
        </p:nvGraphicFramePr>
        <p:xfrm>
          <a:off x="677660" y="285379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2</a:t>
                      </a:r>
                    </a:p>
                  </a:txBody>
                  <a:tcPr anchor="ctr"/>
                </a:tc>
                <a:extLst>
                  <a:ext uri="{0D108BD9-81ED-4DB2-BD59-A6C34878D82A}">
                    <a16:rowId xmlns:a16="http://schemas.microsoft.com/office/drawing/2014/main" val="4072238256"/>
                  </a:ext>
                </a:extLst>
              </a:tr>
            </a:tbl>
          </a:graphicData>
        </a:graphic>
      </p:graphicFrame>
      <p:graphicFrame>
        <p:nvGraphicFramePr>
          <p:cNvPr id="15" name="Table 23">
            <a:extLst>
              <a:ext uri="{FF2B5EF4-FFF2-40B4-BE49-F238E27FC236}">
                <a16:creationId xmlns:a16="http://schemas.microsoft.com/office/drawing/2014/main" id="{B6211915-F7CE-62E1-A8AB-2A4922A4A64A}"/>
              </a:ext>
            </a:extLst>
          </p:cNvPr>
          <p:cNvGraphicFramePr>
            <a:graphicFrameLocks/>
          </p:cNvGraphicFramePr>
          <p:nvPr>
            <p:extLst>
              <p:ext uri="{D42A27DB-BD31-4B8C-83A1-F6EECF244321}">
                <p14:modId xmlns:p14="http://schemas.microsoft.com/office/powerpoint/2010/main" val="2257281117"/>
              </p:ext>
            </p:extLst>
          </p:nvPr>
        </p:nvGraphicFramePr>
        <p:xfrm>
          <a:off x="673654" y="374725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3</a:t>
                      </a:r>
                    </a:p>
                  </a:txBody>
                  <a:tcPr anchor="ctr"/>
                </a:tc>
                <a:extLst>
                  <a:ext uri="{0D108BD9-81ED-4DB2-BD59-A6C34878D82A}">
                    <a16:rowId xmlns:a16="http://schemas.microsoft.com/office/drawing/2014/main" val="4072238256"/>
                  </a:ext>
                </a:extLst>
              </a:tr>
            </a:tbl>
          </a:graphicData>
        </a:graphic>
      </p:graphicFrame>
      <p:sp>
        <p:nvSpPr>
          <p:cNvPr id="16" name="Flowchart: Connector 15">
            <a:extLst>
              <a:ext uri="{FF2B5EF4-FFF2-40B4-BE49-F238E27FC236}">
                <a16:creationId xmlns:a16="http://schemas.microsoft.com/office/drawing/2014/main" id="{9642159B-C911-D5C3-3FDA-39D6FEB4C142}"/>
              </a:ext>
            </a:extLst>
          </p:cNvPr>
          <p:cNvSpPr/>
          <p:nvPr/>
        </p:nvSpPr>
        <p:spPr>
          <a:xfrm>
            <a:off x="2307885" y="1845507"/>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7" name="TextBox 16">
            <a:extLst>
              <a:ext uri="{FF2B5EF4-FFF2-40B4-BE49-F238E27FC236}">
                <a16:creationId xmlns:a16="http://schemas.microsoft.com/office/drawing/2014/main" id="{290A5967-E7FD-DF3B-3B8B-593100F690E8}"/>
              </a:ext>
            </a:extLst>
          </p:cNvPr>
          <p:cNvSpPr txBox="1"/>
          <p:nvPr/>
        </p:nvSpPr>
        <p:spPr>
          <a:xfrm>
            <a:off x="2324018" y="1913610"/>
            <a:ext cx="418704" cy="369332"/>
          </a:xfrm>
          <a:prstGeom prst="rect">
            <a:avLst/>
          </a:prstGeom>
          <a:noFill/>
        </p:spPr>
        <p:txBody>
          <a:bodyPr wrap="none" rtlCol="0">
            <a:spAutoFit/>
          </a:bodyPr>
          <a:lstStyle/>
          <a:p>
            <a:r>
              <a:rPr lang="en-IN"/>
              <a:t>10</a:t>
            </a:r>
          </a:p>
        </p:txBody>
      </p:sp>
      <p:pic>
        <p:nvPicPr>
          <p:cNvPr id="18" name="Graphic 17" descr="Arrow Right with solid fill">
            <a:extLst>
              <a:ext uri="{FF2B5EF4-FFF2-40B4-BE49-F238E27FC236}">
                <a16:creationId xmlns:a16="http://schemas.microsoft.com/office/drawing/2014/main" id="{655B303C-C6E6-BFB4-CDC7-41F95A3B8B8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793075" y="1960441"/>
            <a:ext cx="914400" cy="359229"/>
          </a:xfrm>
          <a:prstGeom prst="rect">
            <a:avLst/>
          </a:prstGeom>
        </p:spPr>
      </p:pic>
      <p:sp>
        <p:nvSpPr>
          <p:cNvPr id="19" name="Flowchart: Connector 18">
            <a:extLst>
              <a:ext uri="{FF2B5EF4-FFF2-40B4-BE49-F238E27FC236}">
                <a16:creationId xmlns:a16="http://schemas.microsoft.com/office/drawing/2014/main" id="{A2E5F247-EC77-9E58-C891-C639AC7AFF36}"/>
              </a:ext>
            </a:extLst>
          </p:cNvPr>
          <p:cNvSpPr/>
          <p:nvPr/>
        </p:nvSpPr>
        <p:spPr>
          <a:xfrm>
            <a:off x="3716803" y="1845507"/>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0" name="TextBox 19">
            <a:extLst>
              <a:ext uri="{FF2B5EF4-FFF2-40B4-BE49-F238E27FC236}">
                <a16:creationId xmlns:a16="http://schemas.microsoft.com/office/drawing/2014/main" id="{7F549E23-CF54-A0D3-0617-C90B0064338B}"/>
              </a:ext>
            </a:extLst>
          </p:cNvPr>
          <p:cNvSpPr txBox="1"/>
          <p:nvPr/>
        </p:nvSpPr>
        <p:spPr>
          <a:xfrm>
            <a:off x="3803891" y="1913610"/>
            <a:ext cx="301686" cy="369332"/>
          </a:xfrm>
          <a:prstGeom prst="rect">
            <a:avLst/>
          </a:prstGeom>
          <a:noFill/>
          <a:ln w="38100">
            <a:noFill/>
          </a:ln>
        </p:spPr>
        <p:txBody>
          <a:bodyPr wrap="none" rtlCol="0">
            <a:spAutoFit/>
          </a:bodyPr>
          <a:lstStyle/>
          <a:p>
            <a:r>
              <a:rPr lang="en-IN"/>
              <a:t>2</a:t>
            </a:r>
          </a:p>
        </p:txBody>
      </p:sp>
      <p:sp>
        <p:nvSpPr>
          <p:cNvPr id="21" name="Flowchart: Connector 20">
            <a:extLst>
              <a:ext uri="{FF2B5EF4-FFF2-40B4-BE49-F238E27FC236}">
                <a16:creationId xmlns:a16="http://schemas.microsoft.com/office/drawing/2014/main" id="{21748792-29FD-A3AC-404E-49A541F1CA65}"/>
              </a:ext>
            </a:extLst>
          </p:cNvPr>
          <p:cNvSpPr/>
          <p:nvPr/>
        </p:nvSpPr>
        <p:spPr>
          <a:xfrm>
            <a:off x="2322954" y="2775589"/>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2" name="TextBox 21">
            <a:extLst>
              <a:ext uri="{FF2B5EF4-FFF2-40B4-BE49-F238E27FC236}">
                <a16:creationId xmlns:a16="http://schemas.microsoft.com/office/drawing/2014/main" id="{5BA28EF7-E276-F927-E124-B8B6961E2BDD}"/>
              </a:ext>
            </a:extLst>
          </p:cNvPr>
          <p:cNvSpPr txBox="1"/>
          <p:nvPr/>
        </p:nvSpPr>
        <p:spPr>
          <a:xfrm>
            <a:off x="2357756" y="2853795"/>
            <a:ext cx="418704" cy="369332"/>
          </a:xfrm>
          <a:prstGeom prst="rect">
            <a:avLst/>
          </a:prstGeom>
          <a:noFill/>
        </p:spPr>
        <p:txBody>
          <a:bodyPr wrap="none" rtlCol="0">
            <a:spAutoFit/>
          </a:bodyPr>
          <a:lstStyle/>
          <a:p>
            <a:r>
              <a:rPr lang="en-IN"/>
              <a:t>12</a:t>
            </a:r>
          </a:p>
        </p:txBody>
      </p:sp>
      <p:sp>
        <p:nvSpPr>
          <p:cNvPr id="23" name="Flowchart: Connector 22">
            <a:extLst>
              <a:ext uri="{FF2B5EF4-FFF2-40B4-BE49-F238E27FC236}">
                <a16:creationId xmlns:a16="http://schemas.microsoft.com/office/drawing/2014/main" id="{14ECEBF4-9BA8-77FF-A542-3402B89A3FB5}"/>
              </a:ext>
            </a:extLst>
          </p:cNvPr>
          <p:cNvSpPr/>
          <p:nvPr/>
        </p:nvSpPr>
        <p:spPr>
          <a:xfrm>
            <a:off x="2320504" y="3652463"/>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4" name="TextBox 23">
            <a:extLst>
              <a:ext uri="{FF2B5EF4-FFF2-40B4-BE49-F238E27FC236}">
                <a16:creationId xmlns:a16="http://schemas.microsoft.com/office/drawing/2014/main" id="{2467BF90-8E82-4736-80B9-78DF02E23AB7}"/>
              </a:ext>
            </a:extLst>
          </p:cNvPr>
          <p:cNvSpPr txBox="1"/>
          <p:nvPr/>
        </p:nvSpPr>
        <p:spPr>
          <a:xfrm>
            <a:off x="2401373" y="3728338"/>
            <a:ext cx="301686" cy="369332"/>
          </a:xfrm>
          <a:prstGeom prst="rect">
            <a:avLst/>
          </a:prstGeom>
          <a:noFill/>
        </p:spPr>
        <p:txBody>
          <a:bodyPr wrap="none" rtlCol="0">
            <a:spAutoFit/>
          </a:bodyPr>
          <a:lstStyle/>
          <a:p>
            <a:r>
              <a:rPr lang="en-IN"/>
              <a:t>8</a:t>
            </a:r>
          </a:p>
        </p:txBody>
      </p:sp>
      <p:sp>
        <p:nvSpPr>
          <p:cNvPr id="25" name="TextBox 24">
            <a:extLst>
              <a:ext uri="{FF2B5EF4-FFF2-40B4-BE49-F238E27FC236}">
                <a16:creationId xmlns:a16="http://schemas.microsoft.com/office/drawing/2014/main" id="{1080A04D-4442-D166-13FA-F598C1C215B9}"/>
              </a:ext>
            </a:extLst>
          </p:cNvPr>
          <p:cNvSpPr txBox="1"/>
          <p:nvPr/>
        </p:nvSpPr>
        <p:spPr>
          <a:xfrm>
            <a:off x="519577" y="5662916"/>
            <a:ext cx="2161505" cy="461665"/>
          </a:xfrm>
          <a:prstGeom prst="rect">
            <a:avLst/>
          </a:prstGeom>
          <a:noFill/>
        </p:spPr>
        <p:txBody>
          <a:bodyPr wrap="square" rtlCol="0" anchor="ctr">
            <a:spAutoFit/>
          </a:bodyPr>
          <a:lstStyle/>
          <a:p>
            <a:r>
              <a:rPr lang="en-IN" sz="2400"/>
              <a:t>Priority Queue : </a:t>
            </a:r>
          </a:p>
        </p:txBody>
      </p:sp>
      <p:sp>
        <p:nvSpPr>
          <p:cNvPr id="26" name="TextBox 25">
            <a:extLst>
              <a:ext uri="{FF2B5EF4-FFF2-40B4-BE49-F238E27FC236}">
                <a16:creationId xmlns:a16="http://schemas.microsoft.com/office/drawing/2014/main" id="{EDB84C1B-A94D-B520-A1C8-2F30D439C327}"/>
              </a:ext>
            </a:extLst>
          </p:cNvPr>
          <p:cNvSpPr txBox="1"/>
          <p:nvPr/>
        </p:nvSpPr>
        <p:spPr>
          <a:xfrm>
            <a:off x="2622386" y="5685401"/>
            <a:ext cx="356879" cy="461665"/>
          </a:xfrm>
          <a:prstGeom prst="rect">
            <a:avLst/>
          </a:prstGeom>
          <a:noFill/>
        </p:spPr>
        <p:txBody>
          <a:bodyPr wrap="none" lIns="108000" rtlCol="0" anchor="ctr">
            <a:spAutoFit/>
          </a:bodyPr>
          <a:lstStyle/>
          <a:p>
            <a:r>
              <a:rPr lang="en-IN" sz="2400"/>
              <a:t>5</a:t>
            </a:r>
          </a:p>
        </p:txBody>
      </p:sp>
      <p:sp>
        <p:nvSpPr>
          <p:cNvPr id="27" name="TextBox 26">
            <a:extLst>
              <a:ext uri="{FF2B5EF4-FFF2-40B4-BE49-F238E27FC236}">
                <a16:creationId xmlns:a16="http://schemas.microsoft.com/office/drawing/2014/main" id="{9B8FF8CB-89B2-3AF1-46A2-21A25C7E5935}"/>
              </a:ext>
            </a:extLst>
          </p:cNvPr>
          <p:cNvSpPr txBox="1"/>
          <p:nvPr/>
        </p:nvSpPr>
        <p:spPr>
          <a:xfrm>
            <a:off x="3126645" y="5670010"/>
            <a:ext cx="352982" cy="492443"/>
          </a:xfrm>
          <a:prstGeom prst="rect">
            <a:avLst/>
          </a:prstGeom>
          <a:noFill/>
        </p:spPr>
        <p:txBody>
          <a:bodyPr wrap="none" rtlCol="0" anchor="ctr">
            <a:spAutoFit/>
          </a:bodyPr>
          <a:lstStyle/>
          <a:p>
            <a:r>
              <a:rPr lang="en-IN" sz="2600"/>
              <a:t>3</a:t>
            </a:r>
          </a:p>
        </p:txBody>
      </p:sp>
      <p:sp>
        <p:nvSpPr>
          <p:cNvPr id="28" name="TextBox 27">
            <a:extLst>
              <a:ext uri="{FF2B5EF4-FFF2-40B4-BE49-F238E27FC236}">
                <a16:creationId xmlns:a16="http://schemas.microsoft.com/office/drawing/2014/main" id="{B0DC1F78-3281-792B-5CC1-8758B3A2C635}"/>
              </a:ext>
            </a:extLst>
          </p:cNvPr>
          <p:cNvSpPr txBox="1"/>
          <p:nvPr/>
        </p:nvSpPr>
        <p:spPr>
          <a:xfrm>
            <a:off x="3627007" y="5685400"/>
            <a:ext cx="495649" cy="461665"/>
          </a:xfrm>
          <a:prstGeom prst="rect">
            <a:avLst/>
          </a:prstGeom>
          <a:noFill/>
        </p:spPr>
        <p:txBody>
          <a:bodyPr wrap="none" rtlCol="0" anchor="ctr">
            <a:spAutoFit/>
          </a:bodyPr>
          <a:lstStyle/>
          <a:p>
            <a:r>
              <a:rPr lang="en-IN" sz="2400"/>
              <a:t>10</a:t>
            </a:r>
          </a:p>
        </p:txBody>
      </p:sp>
      <p:sp>
        <p:nvSpPr>
          <p:cNvPr id="29" name="TextBox 28">
            <a:extLst>
              <a:ext uri="{FF2B5EF4-FFF2-40B4-BE49-F238E27FC236}">
                <a16:creationId xmlns:a16="http://schemas.microsoft.com/office/drawing/2014/main" id="{3782E06F-E33C-22E7-FB08-281A1D0EDA73}"/>
              </a:ext>
            </a:extLst>
          </p:cNvPr>
          <p:cNvSpPr txBox="1"/>
          <p:nvPr/>
        </p:nvSpPr>
        <p:spPr>
          <a:xfrm>
            <a:off x="4209744" y="5685398"/>
            <a:ext cx="340158" cy="461665"/>
          </a:xfrm>
          <a:prstGeom prst="rect">
            <a:avLst/>
          </a:prstGeom>
          <a:noFill/>
        </p:spPr>
        <p:txBody>
          <a:bodyPr wrap="none" rtlCol="0" anchor="ctr">
            <a:spAutoFit/>
          </a:bodyPr>
          <a:lstStyle/>
          <a:p>
            <a:r>
              <a:rPr lang="en-IN" sz="2400"/>
              <a:t>2</a:t>
            </a:r>
          </a:p>
        </p:txBody>
      </p:sp>
      <p:sp>
        <p:nvSpPr>
          <p:cNvPr id="30" name="TextBox 29">
            <a:extLst>
              <a:ext uri="{FF2B5EF4-FFF2-40B4-BE49-F238E27FC236}">
                <a16:creationId xmlns:a16="http://schemas.microsoft.com/office/drawing/2014/main" id="{9BF6F7C4-97F4-372C-E5DB-A19E15E77E30}"/>
              </a:ext>
            </a:extLst>
          </p:cNvPr>
          <p:cNvSpPr txBox="1"/>
          <p:nvPr/>
        </p:nvSpPr>
        <p:spPr>
          <a:xfrm>
            <a:off x="4636990" y="5685398"/>
            <a:ext cx="495649" cy="461665"/>
          </a:xfrm>
          <a:prstGeom prst="rect">
            <a:avLst/>
          </a:prstGeom>
          <a:noFill/>
        </p:spPr>
        <p:txBody>
          <a:bodyPr wrap="none" rtlCol="0">
            <a:spAutoFit/>
          </a:bodyPr>
          <a:lstStyle/>
          <a:p>
            <a:r>
              <a:rPr lang="en-IN" sz="2400"/>
              <a:t>12</a:t>
            </a:r>
          </a:p>
        </p:txBody>
      </p:sp>
      <p:sp>
        <p:nvSpPr>
          <p:cNvPr id="31" name="TextBox 30">
            <a:extLst>
              <a:ext uri="{FF2B5EF4-FFF2-40B4-BE49-F238E27FC236}">
                <a16:creationId xmlns:a16="http://schemas.microsoft.com/office/drawing/2014/main" id="{B6498C3F-46CD-36B9-07BA-18A0E794E18B}"/>
              </a:ext>
            </a:extLst>
          </p:cNvPr>
          <p:cNvSpPr txBox="1"/>
          <p:nvPr/>
        </p:nvSpPr>
        <p:spPr>
          <a:xfrm>
            <a:off x="5219727" y="5685398"/>
            <a:ext cx="340158" cy="461665"/>
          </a:xfrm>
          <a:prstGeom prst="rect">
            <a:avLst/>
          </a:prstGeom>
          <a:noFill/>
        </p:spPr>
        <p:txBody>
          <a:bodyPr wrap="none" rtlCol="0" anchor="ctr">
            <a:spAutoFit/>
          </a:bodyPr>
          <a:lstStyle/>
          <a:p>
            <a:r>
              <a:rPr lang="en-IN" sz="2400"/>
              <a:t>8</a:t>
            </a:r>
            <a:endParaRPr lang="en-IN"/>
          </a:p>
        </p:txBody>
      </p:sp>
      <p:pic>
        <p:nvPicPr>
          <p:cNvPr id="32" name="Graphic 31" descr="Arrow Right with solid fill">
            <a:extLst>
              <a:ext uri="{FF2B5EF4-FFF2-40B4-BE49-F238E27FC236}">
                <a16:creationId xmlns:a16="http://schemas.microsoft.com/office/drawing/2014/main" id="{439059C4-A0BA-4D63-30B9-B7F961017DF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04615" y="1112127"/>
            <a:ext cx="914400" cy="359229"/>
          </a:xfrm>
          <a:prstGeom prst="rect">
            <a:avLst/>
          </a:prstGeom>
        </p:spPr>
      </p:pic>
      <p:pic>
        <p:nvPicPr>
          <p:cNvPr id="33" name="Graphic 32" descr="Arrow Right with solid fill">
            <a:extLst>
              <a:ext uri="{FF2B5EF4-FFF2-40B4-BE49-F238E27FC236}">
                <a16:creationId xmlns:a16="http://schemas.microsoft.com/office/drawing/2014/main" id="{879470CE-718F-4802-16E4-8F7D214A3EB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01505" y="1932721"/>
            <a:ext cx="914400" cy="359229"/>
          </a:xfrm>
          <a:prstGeom prst="rect">
            <a:avLst/>
          </a:prstGeom>
        </p:spPr>
      </p:pic>
      <p:pic>
        <p:nvPicPr>
          <p:cNvPr id="34" name="Graphic 33" descr="Arrow Right with solid fill">
            <a:extLst>
              <a:ext uri="{FF2B5EF4-FFF2-40B4-BE49-F238E27FC236}">
                <a16:creationId xmlns:a16="http://schemas.microsoft.com/office/drawing/2014/main" id="{9F0DFE62-DA87-B3B3-1123-2641F1BF6AE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29679" y="3747255"/>
            <a:ext cx="914400" cy="359229"/>
          </a:xfrm>
          <a:prstGeom prst="rect">
            <a:avLst/>
          </a:prstGeom>
        </p:spPr>
      </p:pic>
      <p:pic>
        <p:nvPicPr>
          <p:cNvPr id="35" name="Graphic 34" descr="Arrow Right with solid fill">
            <a:extLst>
              <a:ext uri="{FF2B5EF4-FFF2-40B4-BE49-F238E27FC236}">
                <a16:creationId xmlns:a16="http://schemas.microsoft.com/office/drawing/2014/main" id="{E5257099-8F98-89AB-E3B0-65E12A29189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50794" y="2853795"/>
            <a:ext cx="914400" cy="359229"/>
          </a:xfrm>
          <a:prstGeom prst="rect">
            <a:avLst/>
          </a:prstGeom>
        </p:spPr>
      </p:pic>
      <p:sp>
        <p:nvSpPr>
          <p:cNvPr id="36" name="Flowchart: Connector 35">
            <a:extLst>
              <a:ext uri="{FF2B5EF4-FFF2-40B4-BE49-F238E27FC236}">
                <a16:creationId xmlns:a16="http://schemas.microsoft.com/office/drawing/2014/main" id="{65F126D0-EAA4-F2F4-E58D-8EC847C659A0}"/>
              </a:ext>
            </a:extLst>
          </p:cNvPr>
          <p:cNvSpPr/>
          <p:nvPr/>
        </p:nvSpPr>
        <p:spPr>
          <a:xfrm>
            <a:off x="8115905" y="1038972"/>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7" name="TextBox 36">
            <a:extLst>
              <a:ext uri="{FF2B5EF4-FFF2-40B4-BE49-F238E27FC236}">
                <a16:creationId xmlns:a16="http://schemas.microsoft.com/office/drawing/2014/main" id="{D64C8AD4-0D59-E06D-E7BB-6642B4579A6B}"/>
              </a:ext>
            </a:extLst>
          </p:cNvPr>
          <p:cNvSpPr txBox="1"/>
          <p:nvPr/>
        </p:nvSpPr>
        <p:spPr>
          <a:xfrm>
            <a:off x="8209212" y="1107075"/>
            <a:ext cx="301686" cy="369332"/>
          </a:xfrm>
          <a:prstGeom prst="rect">
            <a:avLst/>
          </a:prstGeom>
          <a:noFill/>
        </p:spPr>
        <p:txBody>
          <a:bodyPr wrap="none" rtlCol="0">
            <a:spAutoFit/>
          </a:bodyPr>
          <a:lstStyle/>
          <a:p>
            <a:r>
              <a:rPr lang="en-IN"/>
              <a:t>5</a:t>
            </a:r>
          </a:p>
        </p:txBody>
      </p:sp>
      <p:pic>
        <p:nvPicPr>
          <p:cNvPr id="38" name="Graphic 37" descr="Arrow Right with solid fill">
            <a:extLst>
              <a:ext uri="{FF2B5EF4-FFF2-40B4-BE49-F238E27FC236}">
                <a16:creationId xmlns:a16="http://schemas.microsoft.com/office/drawing/2014/main" id="{1020FA95-42F8-4B59-D50C-AAF060BA08B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601095" y="1112127"/>
            <a:ext cx="914400" cy="359229"/>
          </a:xfrm>
          <a:prstGeom prst="rect">
            <a:avLst/>
          </a:prstGeom>
        </p:spPr>
      </p:pic>
      <p:sp>
        <p:nvSpPr>
          <p:cNvPr id="39" name="Flowchart: Connector 38">
            <a:extLst>
              <a:ext uri="{FF2B5EF4-FFF2-40B4-BE49-F238E27FC236}">
                <a16:creationId xmlns:a16="http://schemas.microsoft.com/office/drawing/2014/main" id="{DC0F1367-57EF-2E2A-1C29-08FD3BDB4815}"/>
              </a:ext>
            </a:extLst>
          </p:cNvPr>
          <p:cNvSpPr/>
          <p:nvPr/>
        </p:nvSpPr>
        <p:spPr>
          <a:xfrm>
            <a:off x="9524823" y="1038972"/>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0" name="TextBox 39">
            <a:extLst>
              <a:ext uri="{FF2B5EF4-FFF2-40B4-BE49-F238E27FC236}">
                <a16:creationId xmlns:a16="http://schemas.microsoft.com/office/drawing/2014/main" id="{E0F0BA0F-9437-E3A9-AA79-EBB095F5A1EC}"/>
              </a:ext>
            </a:extLst>
          </p:cNvPr>
          <p:cNvSpPr txBox="1"/>
          <p:nvPr/>
        </p:nvSpPr>
        <p:spPr>
          <a:xfrm>
            <a:off x="9611911" y="1107075"/>
            <a:ext cx="301686" cy="369332"/>
          </a:xfrm>
          <a:prstGeom prst="rect">
            <a:avLst/>
          </a:prstGeom>
          <a:noFill/>
        </p:spPr>
        <p:txBody>
          <a:bodyPr wrap="none" rtlCol="0">
            <a:spAutoFit/>
          </a:bodyPr>
          <a:lstStyle/>
          <a:p>
            <a:r>
              <a:rPr lang="en-IN"/>
              <a:t>3</a:t>
            </a:r>
          </a:p>
        </p:txBody>
      </p:sp>
      <p:graphicFrame>
        <p:nvGraphicFramePr>
          <p:cNvPr id="41" name="Table 23">
            <a:extLst>
              <a:ext uri="{FF2B5EF4-FFF2-40B4-BE49-F238E27FC236}">
                <a16:creationId xmlns:a16="http://schemas.microsoft.com/office/drawing/2014/main" id="{583D7155-D13D-0A44-2527-5C279871862E}"/>
              </a:ext>
            </a:extLst>
          </p:cNvPr>
          <p:cNvGraphicFramePr>
            <a:graphicFrameLocks/>
          </p:cNvGraphicFramePr>
          <p:nvPr>
            <p:extLst>
              <p:ext uri="{D42A27DB-BD31-4B8C-83A1-F6EECF244321}">
                <p14:modId xmlns:p14="http://schemas.microsoft.com/office/powerpoint/2010/main" val="559051896"/>
              </p:ext>
            </p:extLst>
          </p:nvPr>
        </p:nvGraphicFramePr>
        <p:xfrm>
          <a:off x="6479939" y="110707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0</a:t>
                      </a:r>
                    </a:p>
                  </a:txBody>
                  <a:tcPr anchor="ctr"/>
                </a:tc>
                <a:extLst>
                  <a:ext uri="{0D108BD9-81ED-4DB2-BD59-A6C34878D82A}">
                    <a16:rowId xmlns:a16="http://schemas.microsoft.com/office/drawing/2014/main" val="4072238256"/>
                  </a:ext>
                </a:extLst>
              </a:tr>
            </a:tbl>
          </a:graphicData>
        </a:graphic>
      </p:graphicFrame>
      <p:graphicFrame>
        <p:nvGraphicFramePr>
          <p:cNvPr id="42" name="Table 41">
            <a:extLst>
              <a:ext uri="{FF2B5EF4-FFF2-40B4-BE49-F238E27FC236}">
                <a16:creationId xmlns:a16="http://schemas.microsoft.com/office/drawing/2014/main" id="{77DFB7A0-845F-A49D-8194-88A5223B3EEB}"/>
              </a:ext>
            </a:extLst>
          </p:cNvPr>
          <p:cNvGraphicFramePr>
            <a:graphicFrameLocks/>
          </p:cNvGraphicFramePr>
          <p:nvPr>
            <p:extLst>
              <p:ext uri="{D42A27DB-BD31-4B8C-83A1-F6EECF244321}">
                <p14:modId xmlns:p14="http://schemas.microsoft.com/office/powerpoint/2010/main" val="1999516897"/>
              </p:ext>
            </p:extLst>
          </p:nvPr>
        </p:nvGraphicFramePr>
        <p:xfrm>
          <a:off x="6479939" y="1960441"/>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1</a:t>
                      </a:r>
                    </a:p>
                  </a:txBody>
                  <a:tcPr anchor="ctr"/>
                </a:tc>
                <a:extLst>
                  <a:ext uri="{0D108BD9-81ED-4DB2-BD59-A6C34878D82A}">
                    <a16:rowId xmlns:a16="http://schemas.microsoft.com/office/drawing/2014/main" val="4072238256"/>
                  </a:ext>
                </a:extLst>
              </a:tr>
            </a:tbl>
          </a:graphicData>
        </a:graphic>
      </p:graphicFrame>
      <p:graphicFrame>
        <p:nvGraphicFramePr>
          <p:cNvPr id="43" name="Table 23">
            <a:extLst>
              <a:ext uri="{FF2B5EF4-FFF2-40B4-BE49-F238E27FC236}">
                <a16:creationId xmlns:a16="http://schemas.microsoft.com/office/drawing/2014/main" id="{E445DD3C-B08D-DF88-498D-A07360FEAF4E}"/>
              </a:ext>
            </a:extLst>
          </p:cNvPr>
          <p:cNvGraphicFramePr>
            <a:graphicFrameLocks/>
          </p:cNvGraphicFramePr>
          <p:nvPr>
            <p:extLst>
              <p:ext uri="{D42A27DB-BD31-4B8C-83A1-F6EECF244321}">
                <p14:modId xmlns:p14="http://schemas.microsoft.com/office/powerpoint/2010/main" val="4135547384"/>
              </p:ext>
            </p:extLst>
          </p:nvPr>
        </p:nvGraphicFramePr>
        <p:xfrm>
          <a:off x="6507454" y="285379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2</a:t>
                      </a:r>
                    </a:p>
                  </a:txBody>
                  <a:tcPr anchor="ctr"/>
                </a:tc>
                <a:extLst>
                  <a:ext uri="{0D108BD9-81ED-4DB2-BD59-A6C34878D82A}">
                    <a16:rowId xmlns:a16="http://schemas.microsoft.com/office/drawing/2014/main" val="4072238256"/>
                  </a:ext>
                </a:extLst>
              </a:tr>
            </a:tbl>
          </a:graphicData>
        </a:graphic>
      </p:graphicFrame>
      <p:graphicFrame>
        <p:nvGraphicFramePr>
          <p:cNvPr id="44" name="Table 23">
            <a:extLst>
              <a:ext uri="{FF2B5EF4-FFF2-40B4-BE49-F238E27FC236}">
                <a16:creationId xmlns:a16="http://schemas.microsoft.com/office/drawing/2014/main" id="{D0DCAC7C-6D33-6E7E-2BED-E04EFD5F600A}"/>
              </a:ext>
            </a:extLst>
          </p:cNvPr>
          <p:cNvGraphicFramePr>
            <a:graphicFrameLocks/>
          </p:cNvGraphicFramePr>
          <p:nvPr>
            <p:extLst>
              <p:ext uri="{D42A27DB-BD31-4B8C-83A1-F6EECF244321}">
                <p14:modId xmlns:p14="http://schemas.microsoft.com/office/powerpoint/2010/main" val="2229740436"/>
              </p:ext>
            </p:extLst>
          </p:nvPr>
        </p:nvGraphicFramePr>
        <p:xfrm>
          <a:off x="6503448" y="374725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3</a:t>
                      </a:r>
                    </a:p>
                  </a:txBody>
                  <a:tcPr anchor="ctr"/>
                </a:tc>
                <a:extLst>
                  <a:ext uri="{0D108BD9-81ED-4DB2-BD59-A6C34878D82A}">
                    <a16:rowId xmlns:a16="http://schemas.microsoft.com/office/drawing/2014/main" val="4072238256"/>
                  </a:ext>
                </a:extLst>
              </a:tr>
            </a:tbl>
          </a:graphicData>
        </a:graphic>
      </p:graphicFrame>
      <p:sp>
        <p:nvSpPr>
          <p:cNvPr id="45" name="Flowchart: Connector 44">
            <a:extLst>
              <a:ext uri="{FF2B5EF4-FFF2-40B4-BE49-F238E27FC236}">
                <a16:creationId xmlns:a16="http://schemas.microsoft.com/office/drawing/2014/main" id="{C5DAA488-B1B7-2331-442E-44ADCEE5D134}"/>
              </a:ext>
            </a:extLst>
          </p:cNvPr>
          <p:cNvSpPr/>
          <p:nvPr/>
        </p:nvSpPr>
        <p:spPr>
          <a:xfrm>
            <a:off x="8137679" y="1845507"/>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6" name="TextBox 45">
            <a:extLst>
              <a:ext uri="{FF2B5EF4-FFF2-40B4-BE49-F238E27FC236}">
                <a16:creationId xmlns:a16="http://schemas.microsoft.com/office/drawing/2014/main" id="{B3336E89-FB9F-FB52-8DEB-81678E90C453}"/>
              </a:ext>
            </a:extLst>
          </p:cNvPr>
          <p:cNvSpPr txBox="1"/>
          <p:nvPr/>
        </p:nvSpPr>
        <p:spPr>
          <a:xfrm>
            <a:off x="8153812" y="1913610"/>
            <a:ext cx="418704" cy="369332"/>
          </a:xfrm>
          <a:prstGeom prst="rect">
            <a:avLst/>
          </a:prstGeom>
          <a:noFill/>
        </p:spPr>
        <p:txBody>
          <a:bodyPr wrap="none" rtlCol="0">
            <a:spAutoFit/>
          </a:bodyPr>
          <a:lstStyle/>
          <a:p>
            <a:r>
              <a:rPr lang="en-IN"/>
              <a:t>10</a:t>
            </a:r>
          </a:p>
        </p:txBody>
      </p:sp>
      <p:pic>
        <p:nvPicPr>
          <p:cNvPr id="47" name="Graphic 46" descr="Arrow Right with solid fill">
            <a:extLst>
              <a:ext uri="{FF2B5EF4-FFF2-40B4-BE49-F238E27FC236}">
                <a16:creationId xmlns:a16="http://schemas.microsoft.com/office/drawing/2014/main" id="{847A72BB-4909-7A6F-7683-16F670B8F79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622869" y="1960441"/>
            <a:ext cx="914400" cy="359229"/>
          </a:xfrm>
          <a:prstGeom prst="rect">
            <a:avLst/>
          </a:prstGeom>
        </p:spPr>
      </p:pic>
      <p:sp>
        <p:nvSpPr>
          <p:cNvPr id="48" name="Flowchart: Connector 47">
            <a:extLst>
              <a:ext uri="{FF2B5EF4-FFF2-40B4-BE49-F238E27FC236}">
                <a16:creationId xmlns:a16="http://schemas.microsoft.com/office/drawing/2014/main" id="{2D90D881-7202-E859-C40B-05600FB0F38B}"/>
              </a:ext>
            </a:extLst>
          </p:cNvPr>
          <p:cNvSpPr/>
          <p:nvPr/>
        </p:nvSpPr>
        <p:spPr>
          <a:xfrm>
            <a:off x="9546597" y="1845507"/>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9" name="TextBox 48">
            <a:extLst>
              <a:ext uri="{FF2B5EF4-FFF2-40B4-BE49-F238E27FC236}">
                <a16:creationId xmlns:a16="http://schemas.microsoft.com/office/drawing/2014/main" id="{DEE5BF90-5BC8-CF23-AAA3-F741FCD8FCC0}"/>
              </a:ext>
            </a:extLst>
          </p:cNvPr>
          <p:cNvSpPr txBox="1"/>
          <p:nvPr/>
        </p:nvSpPr>
        <p:spPr>
          <a:xfrm>
            <a:off x="9633685" y="1913610"/>
            <a:ext cx="301686" cy="369332"/>
          </a:xfrm>
          <a:prstGeom prst="rect">
            <a:avLst/>
          </a:prstGeom>
          <a:noFill/>
          <a:ln w="38100">
            <a:noFill/>
          </a:ln>
        </p:spPr>
        <p:txBody>
          <a:bodyPr wrap="none" rtlCol="0">
            <a:spAutoFit/>
          </a:bodyPr>
          <a:lstStyle/>
          <a:p>
            <a:r>
              <a:rPr lang="en-IN"/>
              <a:t>2</a:t>
            </a:r>
          </a:p>
        </p:txBody>
      </p:sp>
      <p:sp>
        <p:nvSpPr>
          <p:cNvPr id="50" name="Flowchart: Connector 49">
            <a:extLst>
              <a:ext uri="{FF2B5EF4-FFF2-40B4-BE49-F238E27FC236}">
                <a16:creationId xmlns:a16="http://schemas.microsoft.com/office/drawing/2014/main" id="{0B07530F-4A5C-FBA3-2CE5-F27275427170}"/>
              </a:ext>
            </a:extLst>
          </p:cNvPr>
          <p:cNvSpPr/>
          <p:nvPr/>
        </p:nvSpPr>
        <p:spPr>
          <a:xfrm>
            <a:off x="8152748" y="2775589"/>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1" name="TextBox 50">
            <a:extLst>
              <a:ext uri="{FF2B5EF4-FFF2-40B4-BE49-F238E27FC236}">
                <a16:creationId xmlns:a16="http://schemas.microsoft.com/office/drawing/2014/main" id="{9A001288-5959-21D2-9F89-5B23F96CEDFC}"/>
              </a:ext>
            </a:extLst>
          </p:cNvPr>
          <p:cNvSpPr txBox="1"/>
          <p:nvPr/>
        </p:nvSpPr>
        <p:spPr>
          <a:xfrm>
            <a:off x="8187550" y="2853795"/>
            <a:ext cx="418704" cy="369332"/>
          </a:xfrm>
          <a:prstGeom prst="rect">
            <a:avLst/>
          </a:prstGeom>
          <a:noFill/>
        </p:spPr>
        <p:txBody>
          <a:bodyPr wrap="none" rtlCol="0">
            <a:spAutoFit/>
          </a:bodyPr>
          <a:lstStyle/>
          <a:p>
            <a:r>
              <a:rPr lang="en-IN"/>
              <a:t>12</a:t>
            </a:r>
          </a:p>
        </p:txBody>
      </p:sp>
      <p:sp>
        <p:nvSpPr>
          <p:cNvPr id="52" name="Flowchart: Connector 51">
            <a:extLst>
              <a:ext uri="{FF2B5EF4-FFF2-40B4-BE49-F238E27FC236}">
                <a16:creationId xmlns:a16="http://schemas.microsoft.com/office/drawing/2014/main" id="{AD0FFD87-0A3A-E746-6A68-BDA9001596DF}"/>
              </a:ext>
            </a:extLst>
          </p:cNvPr>
          <p:cNvSpPr/>
          <p:nvPr/>
        </p:nvSpPr>
        <p:spPr>
          <a:xfrm>
            <a:off x="8150298" y="3652463"/>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3" name="TextBox 52">
            <a:extLst>
              <a:ext uri="{FF2B5EF4-FFF2-40B4-BE49-F238E27FC236}">
                <a16:creationId xmlns:a16="http://schemas.microsoft.com/office/drawing/2014/main" id="{49976536-91E1-F104-2636-E1AA61524E23}"/>
              </a:ext>
            </a:extLst>
          </p:cNvPr>
          <p:cNvSpPr txBox="1"/>
          <p:nvPr/>
        </p:nvSpPr>
        <p:spPr>
          <a:xfrm>
            <a:off x="8231167" y="3728338"/>
            <a:ext cx="301686" cy="369332"/>
          </a:xfrm>
          <a:prstGeom prst="rect">
            <a:avLst/>
          </a:prstGeom>
          <a:noFill/>
        </p:spPr>
        <p:txBody>
          <a:bodyPr wrap="none" rtlCol="0">
            <a:spAutoFit/>
          </a:bodyPr>
          <a:lstStyle/>
          <a:p>
            <a:r>
              <a:rPr lang="en-IN"/>
              <a:t>8</a:t>
            </a:r>
          </a:p>
        </p:txBody>
      </p:sp>
      <p:sp>
        <p:nvSpPr>
          <p:cNvPr id="54" name="TextBox 53">
            <a:extLst>
              <a:ext uri="{FF2B5EF4-FFF2-40B4-BE49-F238E27FC236}">
                <a16:creationId xmlns:a16="http://schemas.microsoft.com/office/drawing/2014/main" id="{3C8EE396-3B9C-9E1F-0DC3-00E159A780CC}"/>
              </a:ext>
            </a:extLst>
          </p:cNvPr>
          <p:cNvSpPr txBox="1"/>
          <p:nvPr/>
        </p:nvSpPr>
        <p:spPr>
          <a:xfrm>
            <a:off x="6349371" y="5662916"/>
            <a:ext cx="2161505" cy="461665"/>
          </a:xfrm>
          <a:prstGeom prst="rect">
            <a:avLst/>
          </a:prstGeom>
          <a:noFill/>
        </p:spPr>
        <p:txBody>
          <a:bodyPr wrap="square" rtlCol="0" anchor="ctr">
            <a:spAutoFit/>
          </a:bodyPr>
          <a:lstStyle/>
          <a:p>
            <a:r>
              <a:rPr lang="en-IN" sz="2400"/>
              <a:t>Priority Queue : </a:t>
            </a:r>
          </a:p>
        </p:txBody>
      </p:sp>
      <p:sp>
        <p:nvSpPr>
          <p:cNvPr id="55" name="TextBox 54">
            <a:extLst>
              <a:ext uri="{FF2B5EF4-FFF2-40B4-BE49-F238E27FC236}">
                <a16:creationId xmlns:a16="http://schemas.microsoft.com/office/drawing/2014/main" id="{2ABE78FC-DA6D-3654-1C3F-88C9ECD4FCDA}"/>
              </a:ext>
            </a:extLst>
          </p:cNvPr>
          <p:cNvSpPr txBox="1"/>
          <p:nvPr/>
        </p:nvSpPr>
        <p:spPr>
          <a:xfrm>
            <a:off x="8452180" y="5685401"/>
            <a:ext cx="356879" cy="461665"/>
          </a:xfrm>
          <a:prstGeom prst="rect">
            <a:avLst/>
          </a:prstGeom>
          <a:noFill/>
        </p:spPr>
        <p:txBody>
          <a:bodyPr wrap="none" lIns="108000" rtlCol="0" anchor="ctr">
            <a:spAutoFit/>
          </a:bodyPr>
          <a:lstStyle/>
          <a:p>
            <a:r>
              <a:rPr lang="en-IN" sz="2400"/>
              <a:t>5</a:t>
            </a:r>
          </a:p>
        </p:txBody>
      </p:sp>
      <p:sp>
        <p:nvSpPr>
          <p:cNvPr id="56" name="TextBox 55">
            <a:extLst>
              <a:ext uri="{FF2B5EF4-FFF2-40B4-BE49-F238E27FC236}">
                <a16:creationId xmlns:a16="http://schemas.microsoft.com/office/drawing/2014/main" id="{F87D63E1-09AC-6BB5-DBBF-B128916630D8}"/>
              </a:ext>
            </a:extLst>
          </p:cNvPr>
          <p:cNvSpPr txBox="1"/>
          <p:nvPr/>
        </p:nvSpPr>
        <p:spPr>
          <a:xfrm>
            <a:off x="8956439" y="5670010"/>
            <a:ext cx="352982" cy="492443"/>
          </a:xfrm>
          <a:prstGeom prst="rect">
            <a:avLst/>
          </a:prstGeom>
          <a:noFill/>
        </p:spPr>
        <p:txBody>
          <a:bodyPr wrap="none" rtlCol="0" anchor="ctr">
            <a:spAutoFit/>
          </a:bodyPr>
          <a:lstStyle/>
          <a:p>
            <a:r>
              <a:rPr lang="en-IN" sz="2600"/>
              <a:t>3</a:t>
            </a:r>
          </a:p>
        </p:txBody>
      </p:sp>
      <p:sp>
        <p:nvSpPr>
          <p:cNvPr id="57" name="TextBox 56">
            <a:extLst>
              <a:ext uri="{FF2B5EF4-FFF2-40B4-BE49-F238E27FC236}">
                <a16:creationId xmlns:a16="http://schemas.microsoft.com/office/drawing/2014/main" id="{1D0D6323-8F4B-DEEF-300B-939AB47B7BA3}"/>
              </a:ext>
            </a:extLst>
          </p:cNvPr>
          <p:cNvSpPr txBox="1"/>
          <p:nvPr/>
        </p:nvSpPr>
        <p:spPr>
          <a:xfrm>
            <a:off x="9456801" y="5685400"/>
            <a:ext cx="495649" cy="461665"/>
          </a:xfrm>
          <a:prstGeom prst="rect">
            <a:avLst/>
          </a:prstGeom>
          <a:noFill/>
        </p:spPr>
        <p:txBody>
          <a:bodyPr wrap="none" rtlCol="0" anchor="ctr">
            <a:spAutoFit/>
          </a:bodyPr>
          <a:lstStyle/>
          <a:p>
            <a:r>
              <a:rPr lang="en-IN" sz="2400"/>
              <a:t>10</a:t>
            </a:r>
          </a:p>
        </p:txBody>
      </p:sp>
      <p:sp>
        <p:nvSpPr>
          <p:cNvPr id="58" name="TextBox 57">
            <a:extLst>
              <a:ext uri="{FF2B5EF4-FFF2-40B4-BE49-F238E27FC236}">
                <a16:creationId xmlns:a16="http://schemas.microsoft.com/office/drawing/2014/main" id="{731D441A-772E-7A6F-DD8A-EDFDE118C3F4}"/>
              </a:ext>
            </a:extLst>
          </p:cNvPr>
          <p:cNvSpPr txBox="1"/>
          <p:nvPr/>
        </p:nvSpPr>
        <p:spPr>
          <a:xfrm>
            <a:off x="10039538" y="5685398"/>
            <a:ext cx="340158" cy="461665"/>
          </a:xfrm>
          <a:prstGeom prst="rect">
            <a:avLst/>
          </a:prstGeom>
          <a:noFill/>
        </p:spPr>
        <p:txBody>
          <a:bodyPr wrap="none" rtlCol="0" anchor="ctr">
            <a:spAutoFit/>
          </a:bodyPr>
          <a:lstStyle/>
          <a:p>
            <a:r>
              <a:rPr lang="en-IN" sz="2400"/>
              <a:t>2</a:t>
            </a:r>
          </a:p>
        </p:txBody>
      </p:sp>
      <p:sp>
        <p:nvSpPr>
          <p:cNvPr id="59" name="TextBox 58">
            <a:extLst>
              <a:ext uri="{FF2B5EF4-FFF2-40B4-BE49-F238E27FC236}">
                <a16:creationId xmlns:a16="http://schemas.microsoft.com/office/drawing/2014/main" id="{C501F620-2D86-7108-0B5D-BF96F97A6717}"/>
              </a:ext>
            </a:extLst>
          </p:cNvPr>
          <p:cNvSpPr txBox="1"/>
          <p:nvPr/>
        </p:nvSpPr>
        <p:spPr>
          <a:xfrm>
            <a:off x="10466784" y="5685398"/>
            <a:ext cx="495649" cy="461665"/>
          </a:xfrm>
          <a:prstGeom prst="rect">
            <a:avLst/>
          </a:prstGeom>
          <a:noFill/>
        </p:spPr>
        <p:txBody>
          <a:bodyPr wrap="none" rtlCol="0">
            <a:spAutoFit/>
          </a:bodyPr>
          <a:lstStyle/>
          <a:p>
            <a:r>
              <a:rPr lang="en-IN" sz="2400"/>
              <a:t>12</a:t>
            </a:r>
          </a:p>
        </p:txBody>
      </p:sp>
      <p:sp>
        <p:nvSpPr>
          <p:cNvPr id="60" name="TextBox 59">
            <a:extLst>
              <a:ext uri="{FF2B5EF4-FFF2-40B4-BE49-F238E27FC236}">
                <a16:creationId xmlns:a16="http://schemas.microsoft.com/office/drawing/2014/main" id="{0E048D06-5679-20B2-31A1-036EC8AEDD23}"/>
              </a:ext>
            </a:extLst>
          </p:cNvPr>
          <p:cNvSpPr txBox="1"/>
          <p:nvPr/>
        </p:nvSpPr>
        <p:spPr>
          <a:xfrm>
            <a:off x="11049521" y="5685398"/>
            <a:ext cx="340158" cy="461665"/>
          </a:xfrm>
          <a:prstGeom prst="rect">
            <a:avLst/>
          </a:prstGeom>
          <a:noFill/>
        </p:spPr>
        <p:txBody>
          <a:bodyPr wrap="none" rtlCol="0" anchor="ctr">
            <a:spAutoFit/>
          </a:bodyPr>
          <a:lstStyle/>
          <a:p>
            <a:r>
              <a:rPr lang="en-IN" sz="2400"/>
              <a:t>8</a:t>
            </a:r>
            <a:endParaRPr lang="en-IN"/>
          </a:p>
        </p:txBody>
      </p:sp>
    </p:spTree>
    <p:extLst>
      <p:ext uri="{BB962C8B-B14F-4D97-AF65-F5344CB8AC3E}">
        <p14:creationId xmlns:p14="http://schemas.microsoft.com/office/powerpoint/2010/main" val="1203989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1"/>
                                        </p:tgtEl>
                                        <p:attrNameLst>
                                          <p:attrName>style.visibility</p:attrName>
                                        </p:attrNameLst>
                                      </p:cBhvr>
                                      <p:to>
                                        <p:strVal val="hidden"/>
                                      </p:to>
                                    </p:set>
                                  </p:childTnLst>
                                </p:cTn>
                              </p:par>
                            </p:childTnLst>
                          </p:cTn>
                        </p:par>
                        <p:par>
                          <p:cTn id="7" fill="hold">
                            <p:stCondLst>
                              <p:cond delay="0"/>
                            </p:stCondLst>
                            <p:childTnLst>
                              <p:par>
                                <p:cTn id="8" presetID="35" presetClass="path" presetSubtype="0" fill="hold" nodeType="afterEffect">
                                  <p:stCondLst>
                                    <p:cond delay="0"/>
                                  </p:stCondLst>
                                  <p:childTnLst>
                                    <p:animMotion origin="layout" path="M 0 0 L -0.25 0 E" pathEditMode="relative" ptsTypes="">
                                      <p:cBhvr>
                                        <p:cTn id="9" dur="500" fill="hold"/>
                                        <p:tgtEl>
                                          <p:spTgt spid="32"/>
                                        </p:tgtEl>
                                        <p:attrNameLst>
                                          <p:attrName>ppt_x</p:attrName>
                                          <p:attrName>ppt_y</p:attrName>
                                        </p:attrNameLst>
                                      </p:cBhvr>
                                    </p:animMotion>
                                  </p:childTnLst>
                                </p:cTn>
                              </p:par>
                              <p:par>
                                <p:cTn id="10" presetID="35" presetClass="path" presetSubtype="0" fill="hold" grpId="0" nodeType="withEffect">
                                  <p:stCondLst>
                                    <p:cond delay="0"/>
                                  </p:stCondLst>
                                  <p:childTnLst>
                                    <p:animMotion origin="layout" path="M 0 0 L -0.25 0 E" pathEditMode="relative" ptsTypes="">
                                      <p:cBhvr>
                                        <p:cTn id="11" dur="500" fill="hold"/>
                                        <p:tgtEl>
                                          <p:spTgt spid="37"/>
                                        </p:tgtEl>
                                        <p:attrNameLst>
                                          <p:attrName>ppt_x</p:attrName>
                                          <p:attrName>ppt_y</p:attrName>
                                        </p:attrNameLst>
                                      </p:cBhvr>
                                    </p:animMotion>
                                  </p:childTnLst>
                                </p:cTn>
                              </p:par>
                              <p:par>
                                <p:cTn id="12" presetID="35" presetClass="path" presetSubtype="0" fill="hold" grpId="0" nodeType="withEffect">
                                  <p:stCondLst>
                                    <p:cond delay="0"/>
                                  </p:stCondLst>
                                  <p:childTnLst>
                                    <p:animMotion origin="layout" path="M 0 0 L -0.25 0 E" pathEditMode="relative" ptsTypes="">
                                      <p:cBhvr>
                                        <p:cTn id="13" dur="500" fill="hold"/>
                                        <p:tgtEl>
                                          <p:spTgt spid="36"/>
                                        </p:tgtEl>
                                        <p:attrNameLst>
                                          <p:attrName>ppt_x</p:attrName>
                                          <p:attrName>ppt_y</p:attrName>
                                        </p:attrNameLst>
                                      </p:cBhvr>
                                    </p:animMotion>
                                  </p:childTnLst>
                                </p:cTn>
                              </p:par>
                              <p:par>
                                <p:cTn id="14" presetID="35" presetClass="path" presetSubtype="0" fill="hold" nodeType="withEffect">
                                  <p:stCondLst>
                                    <p:cond delay="0"/>
                                  </p:stCondLst>
                                  <p:childTnLst>
                                    <p:animMotion origin="layout" path="M 0 0 L -0.25 0 E" pathEditMode="relative" ptsTypes="">
                                      <p:cBhvr>
                                        <p:cTn id="15" dur="500" fill="hold"/>
                                        <p:tgtEl>
                                          <p:spTgt spid="38"/>
                                        </p:tgtEl>
                                        <p:attrNameLst>
                                          <p:attrName>ppt_x</p:attrName>
                                          <p:attrName>ppt_y</p:attrName>
                                        </p:attrNameLst>
                                      </p:cBhvr>
                                    </p:animMotion>
                                  </p:childTnLst>
                                </p:cTn>
                              </p:par>
                              <p:par>
                                <p:cTn id="16" presetID="35" presetClass="path" presetSubtype="0" fill="hold" grpId="0" nodeType="withEffect">
                                  <p:stCondLst>
                                    <p:cond delay="0"/>
                                  </p:stCondLst>
                                  <p:childTnLst>
                                    <p:animMotion origin="layout" path="M 0 0 L -0.25 0 E" pathEditMode="relative" ptsTypes="">
                                      <p:cBhvr>
                                        <p:cTn id="17" dur="500" fill="hold"/>
                                        <p:tgtEl>
                                          <p:spTgt spid="39"/>
                                        </p:tgtEl>
                                        <p:attrNameLst>
                                          <p:attrName>ppt_x</p:attrName>
                                          <p:attrName>ppt_y</p:attrName>
                                        </p:attrNameLst>
                                      </p:cBhvr>
                                    </p:animMotion>
                                  </p:childTnLst>
                                </p:cTn>
                              </p:par>
                              <p:par>
                                <p:cTn id="18" presetID="35" presetClass="path" presetSubtype="0" fill="hold" grpId="0" nodeType="withEffect">
                                  <p:stCondLst>
                                    <p:cond delay="0"/>
                                  </p:stCondLst>
                                  <p:childTnLst>
                                    <p:animMotion origin="layout" path="M 0 0 L -0.25 0 E" pathEditMode="relative" ptsTypes="">
                                      <p:cBhvr>
                                        <p:cTn id="19" dur="500" fill="hold"/>
                                        <p:tgtEl>
                                          <p:spTgt spid="40"/>
                                        </p:tgtEl>
                                        <p:attrNameLst>
                                          <p:attrName>ppt_x</p:attrName>
                                          <p:attrName>ppt_y</p:attrName>
                                        </p:attrNameLst>
                                      </p:cBhvr>
                                    </p:animMotion>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42"/>
                                        </p:tgtEl>
                                        <p:attrNameLst>
                                          <p:attrName>style.visibility</p:attrName>
                                        </p:attrNameLst>
                                      </p:cBhvr>
                                      <p:to>
                                        <p:strVal val="hidden"/>
                                      </p:to>
                                    </p:set>
                                  </p:childTnLst>
                                </p:cTn>
                              </p:par>
                              <p:par>
                                <p:cTn id="24" presetID="35" presetClass="path" presetSubtype="0" fill="hold" nodeType="withEffect">
                                  <p:stCondLst>
                                    <p:cond delay="0"/>
                                  </p:stCondLst>
                                  <p:childTnLst>
                                    <p:animMotion origin="layout" path="M 0 0 L -0.25 0 E" pathEditMode="relative" ptsTypes="">
                                      <p:cBhvr>
                                        <p:cTn id="25" dur="500" fill="hold"/>
                                        <p:tgtEl>
                                          <p:spTgt spid="33"/>
                                        </p:tgtEl>
                                        <p:attrNameLst>
                                          <p:attrName>ppt_x</p:attrName>
                                          <p:attrName>ppt_y</p:attrName>
                                        </p:attrNameLst>
                                      </p:cBhvr>
                                    </p:animMotion>
                                  </p:childTnLst>
                                </p:cTn>
                              </p:par>
                              <p:par>
                                <p:cTn id="26" presetID="35" presetClass="path" presetSubtype="0" fill="hold" grpId="0" nodeType="withEffect">
                                  <p:stCondLst>
                                    <p:cond delay="0"/>
                                  </p:stCondLst>
                                  <p:childTnLst>
                                    <p:animMotion origin="layout" path="M 0 0 L -0.25 0 E" pathEditMode="relative" ptsTypes="">
                                      <p:cBhvr>
                                        <p:cTn id="27" dur="500" fill="hold"/>
                                        <p:tgtEl>
                                          <p:spTgt spid="45"/>
                                        </p:tgtEl>
                                        <p:attrNameLst>
                                          <p:attrName>ppt_x</p:attrName>
                                          <p:attrName>ppt_y</p:attrName>
                                        </p:attrNameLst>
                                      </p:cBhvr>
                                    </p:animMotion>
                                  </p:childTnLst>
                                </p:cTn>
                              </p:par>
                              <p:par>
                                <p:cTn id="28" presetID="35" presetClass="path" presetSubtype="0" fill="hold" grpId="0" nodeType="withEffect">
                                  <p:stCondLst>
                                    <p:cond delay="0"/>
                                  </p:stCondLst>
                                  <p:childTnLst>
                                    <p:animMotion origin="layout" path="M 0 0 L -0.25 0 E" pathEditMode="relative" ptsTypes="">
                                      <p:cBhvr>
                                        <p:cTn id="29" dur="500" fill="hold"/>
                                        <p:tgtEl>
                                          <p:spTgt spid="46"/>
                                        </p:tgtEl>
                                        <p:attrNameLst>
                                          <p:attrName>ppt_x</p:attrName>
                                          <p:attrName>ppt_y</p:attrName>
                                        </p:attrNameLst>
                                      </p:cBhvr>
                                    </p:animMotion>
                                  </p:childTnLst>
                                </p:cTn>
                              </p:par>
                              <p:par>
                                <p:cTn id="30" presetID="35" presetClass="path" presetSubtype="0" fill="hold" nodeType="withEffect">
                                  <p:stCondLst>
                                    <p:cond delay="0"/>
                                  </p:stCondLst>
                                  <p:childTnLst>
                                    <p:animMotion origin="layout" path="M 0 0 L -0.25 0 E" pathEditMode="relative" ptsTypes="">
                                      <p:cBhvr>
                                        <p:cTn id="31" dur="500" fill="hold"/>
                                        <p:tgtEl>
                                          <p:spTgt spid="47"/>
                                        </p:tgtEl>
                                        <p:attrNameLst>
                                          <p:attrName>ppt_x</p:attrName>
                                          <p:attrName>ppt_y</p:attrName>
                                        </p:attrNameLst>
                                      </p:cBhvr>
                                    </p:animMotion>
                                  </p:childTnLst>
                                </p:cTn>
                              </p:par>
                              <p:par>
                                <p:cTn id="32" presetID="35" presetClass="path" presetSubtype="0" fill="hold" grpId="0" nodeType="withEffect">
                                  <p:stCondLst>
                                    <p:cond delay="0"/>
                                  </p:stCondLst>
                                  <p:childTnLst>
                                    <p:animMotion origin="layout" path="M 0 0 L -0.25 0 E" pathEditMode="relative" ptsTypes="">
                                      <p:cBhvr>
                                        <p:cTn id="33" dur="500" fill="hold"/>
                                        <p:tgtEl>
                                          <p:spTgt spid="48"/>
                                        </p:tgtEl>
                                        <p:attrNameLst>
                                          <p:attrName>ppt_x</p:attrName>
                                          <p:attrName>ppt_y</p:attrName>
                                        </p:attrNameLst>
                                      </p:cBhvr>
                                    </p:animMotion>
                                  </p:childTnLst>
                                </p:cTn>
                              </p:par>
                              <p:par>
                                <p:cTn id="34" presetID="35" presetClass="path" presetSubtype="0" fill="hold" grpId="0" nodeType="withEffect">
                                  <p:stCondLst>
                                    <p:cond delay="0"/>
                                  </p:stCondLst>
                                  <p:childTnLst>
                                    <p:animMotion origin="layout" path="M 0 0 L -0.25 0 E" pathEditMode="relative" ptsTypes="">
                                      <p:cBhvr>
                                        <p:cTn id="35" dur="500" fill="hold"/>
                                        <p:tgtEl>
                                          <p:spTgt spid="49"/>
                                        </p:tgtEl>
                                        <p:attrNameLst>
                                          <p:attrName>ppt_x</p:attrName>
                                          <p:attrName>ppt_y</p:attrName>
                                        </p:attrNameLst>
                                      </p:cBhvr>
                                    </p:animMotion>
                                  </p:childTnLst>
                                </p:cTn>
                              </p:par>
                            </p:childTnLst>
                          </p:cTn>
                        </p:par>
                      </p:childTnLst>
                    </p:cTn>
                  </p:par>
                  <p:par>
                    <p:cTn id="36" fill="hold">
                      <p:stCondLst>
                        <p:cond delay="indefinite"/>
                      </p:stCondLst>
                      <p:childTnLst>
                        <p:par>
                          <p:cTn id="37" fill="hold">
                            <p:stCondLst>
                              <p:cond delay="0"/>
                            </p:stCondLst>
                            <p:childTnLst>
                              <p:par>
                                <p:cTn id="38" presetID="1" presetClass="exit" presetSubtype="0" fill="hold" nodeType="clickEffect">
                                  <p:stCondLst>
                                    <p:cond delay="0"/>
                                  </p:stCondLst>
                                  <p:childTnLst>
                                    <p:set>
                                      <p:cBhvr>
                                        <p:cTn id="39" dur="1" fill="hold">
                                          <p:stCondLst>
                                            <p:cond delay="0"/>
                                          </p:stCondLst>
                                        </p:cTn>
                                        <p:tgtEl>
                                          <p:spTgt spid="43"/>
                                        </p:tgtEl>
                                        <p:attrNameLst>
                                          <p:attrName>style.visibility</p:attrName>
                                        </p:attrNameLst>
                                      </p:cBhvr>
                                      <p:to>
                                        <p:strVal val="hidden"/>
                                      </p:to>
                                    </p:set>
                                  </p:childTnLst>
                                </p:cTn>
                              </p:par>
                              <p:par>
                                <p:cTn id="40" presetID="35" presetClass="path" presetSubtype="0" fill="hold" nodeType="withEffect">
                                  <p:stCondLst>
                                    <p:cond delay="0"/>
                                  </p:stCondLst>
                                  <p:childTnLst>
                                    <p:animMotion origin="layout" path="M -1.45833E-6 -1.11111E-6 L -0.35898 -0.00162 " pathEditMode="relative" rAng="0" ptsTypes="AA">
                                      <p:cBhvr>
                                        <p:cTn id="41" dur="500" fill="hold"/>
                                        <p:tgtEl>
                                          <p:spTgt spid="35"/>
                                        </p:tgtEl>
                                        <p:attrNameLst>
                                          <p:attrName>ppt_x</p:attrName>
                                          <p:attrName>ppt_y</p:attrName>
                                        </p:attrNameLst>
                                      </p:cBhvr>
                                      <p:rCtr x="-17956" y="-93"/>
                                    </p:animMotion>
                                  </p:childTnLst>
                                </p:cTn>
                              </p:par>
                              <p:par>
                                <p:cTn id="42" presetID="35" presetClass="path" presetSubtype="0" fill="hold" grpId="0" nodeType="withEffect">
                                  <p:stCondLst>
                                    <p:cond delay="0"/>
                                  </p:stCondLst>
                                  <p:childTnLst>
                                    <p:animMotion origin="layout" path="M -1.04167E-6 3.33333E-6 L -0.35976 0.00023 " pathEditMode="relative" rAng="0" ptsTypes="AA">
                                      <p:cBhvr>
                                        <p:cTn id="43" dur="500" fill="hold"/>
                                        <p:tgtEl>
                                          <p:spTgt spid="50"/>
                                        </p:tgtEl>
                                        <p:attrNameLst>
                                          <p:attrName>ppt_x</p:attrName>
                                          <p:attrName>ppt_y</p:attrName>
                                        </p:attrNameLst>
                                      </p:cBhvr>
                                      <p:rCtr x="-17995" y="0"/>
                                    </p:animMotion>
                                  </p:childTnLst>
                                </p:cTn>
                              </p:par>
                              <p:par>
                                <p:cTn id="44" presetID="35" presetClass="path" presetSubtype="0" fill="hold" grpId="0" nodeType="withEffect">
                                  <p:stCondLst>
                                    <p:cond delay="0"/>
                                  </p:stCondLst>
                                  <p:childTnLst>
                                    <p:animMotion origin="layout" path="M -1.875E-6 4.44444E-6 L -0.36341 -0.00232 " pathEditMode="relative" rAng="0" ptsTypes="AA">
                                      <p:cBhvr>
                                        <p:cTn id="45" dur="500" fill="hold"/>
                                        <p:tgtEl>
                                          <p:spTgt spid="51"/>
                                        </p:tgtEl>
                                        <p:attrNameLst>
                                          <p:attrName>ppt_x</p:attrName>
                                          <p:attrName>ppt_y</p:attrName>
                                        </p:attrNameLst>
                                      </p:cBhvr>
                                      <p:rCtr x="-18177" y="-116"/>
                                    </p:animMotion>
                                  </p:childTnLst>
                                </p:cTn>
                              </p:par>
                            </p:childTnLst>
                          </p:cTn>
                        </p:par>
                      </p:childTnLst>
                    </p:cTn>
                  </p:par>
                  <p:par>
                    <p:cTn id="46" fill="hold">
                      <p:stCondLst>
                        <p:cond delay="indefinite"/>
                      </p:stCondLst>
                      <p:childTnLst>
                        <p:par>
                          <p:cTn id="47" fill="hold">
                            <p:stCondLst>
                              <p:cond delay="0"/>
                            </p:stCondLst>
                            <p:childTnLst>
                              <p:par>
                                <p:cTn id="48" presetID="1" presetClass="exit" presetSubtype="0" fill="hold" nodeType="clickEffect">
                                  <p:stCondLst>
                                    <p:cond delay="0"/>
                                  </p:stCondLst>
                                  <p:childTnLst>
                                    <p:set>
                                      <p:cBhvr>
                                        <p:cTn id="49" dur="1" fill="hold">
                                          <p:stCondLst>
                                            <p:cond delay="0"/>
                                          </p:stCondLst>
                                        </p:cTn>
                                        <p:tgtEl>
                                          <p:spTgt spid="44"/>
                                        </p:tgtEl>
                                        <p:attrNameLst>
                                          <p:attrName>style.visibility</p:attrName>
                                        </p:attrNameLst>
                                      </p:cBhvr>
                                      <p:to>
                                        <p:strVal val="hidden"/>
                                      </p:to>
                                    </p:set>
                                  </p:childTnLst>
                                </p:cTn>
                              </p:par>
                              <p:par>
                                <p:cTn id="50" presetID="35" presetClass="path" presetSubtype="0" fill="hold" nodeType="withEffect">
                                  <p:stCondLst>
                                    <p:cond delay="0"/>
                                  </p:stCondLst>
                                  <p:childTnLst>
                                    <p:animMotion origin="layout" path="M 1.25E-6 -3.7037E-6 L -0.35651 -0.00231 " pathEditMode="relative" rAng="0" ptsTypes="AA">
                                      <p:cBhvr>
                                        <p:cTn id="51" dur="500" fill="hold"/>
                                        <p:tgtEl>
                                          <p:spTgt spid="34"/>
                                        </p:tgtEl>
                                        <p:attrNameLst>
                                          <p:attrName>ppt_x</p:attrName>
                                          <p:attrName>ppt_y</p:attrName>
                                        </p:attrNameLst>
                                      </p:cBhvr>
                                      <p:rCtr x="-17826" y="-116"/>
                                    </p:animMotion>
                                  </p:childTnLst>
                                </p:cTn>
                              </p:par>
                              <p:par>
                                <p:cTn id="52" presetID="35" presetClass="path" presetSubtype="0" fill="hold" grpId="0" nodeType="withEffect">
                                  <p:stCondLst>
                                    <p:cond delay="0"/>
                                  </p:stCondLst>
                                  <p:childTnLst>
                                    <p:animMotion origin="layout" path="M -8.33333E-7 4.07407E-6 L -0.35312 -0.00278 " pathEditMode="relative" rAng="0" ptsTypes="AA">
                                      <p:cBhvr>
                                        <p:cTn id="53" dur="500" fill="hold"/>
                                        <p:tgtEl>
                                          <p:spTgt spid="52"/>
                                        </p:tgtEl>
                                        <p:attrNameLst>
                                          <p:attrName>ppt_x</p:attrName>
                                          <p:attrName>ppt_y</p:attrName>
                                        </p:attrNameLst>
                                      </p:cBhvr>
                                      <p:rCtr x="-17656" y="-139"/>
                                    </p:animMotion>
                                  </p:childTnLst>
                                </p:cTn>
                              </p:par>
                              <p:par>
                                <p:cTn id="54" presetID="35" presetClass="path" presetSubtype="0" fill="hold" grpId="0" nodeType="withEffect">
                                  <p:stCondLst>
                                    <p:cond delay="0"/>
                                  </p:stCondLst>
                                  <p:childTnLst>
                                    <p:animMotion origin="layout" path="M 1.11022E-16 -1.85185E-6 L -0.35078 -0.00046 " pathEditMode="relative" rAng="0" ptsTypes="AA">
                                      <p:cBhvr>
                                        <p:cTn id="55" dur="500" fill="hold"/>
                                        <p:tgtEl>
                                          <p:spTgt spid="53"/>
                                        </p:tgtEl>
                                        <p:attrNameLst>
                                          <p:attrName>ppt_x</p:attrName>
                                          <p:attrName>ppt_y</p:attrName>
                                        </p:attrNameLst>
                                      </p:cBhvr>
                                      <p:rCtr x="-17539" y="-23"/>
                                    </p:animMotion>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grpId="0" nodeType="clickEffect">
                                  <p:stCondLst>
                                    <p:cond delay="0"/>
                                  </p:stCondLst>
                                  <p:childTnLst>
                                    <p:set>
                                      <p:cBhvr>
                                        <p:cTn id="59" dur="1" fill="hold">
                                          <p:stCondLst>
                                            <p:cond delay="0"/>
                                          </p:stCondLst>
                                        </p:cTn>
                                        <p:tgtEl>
                                          <p:spTgt spid="54"/>
                                        </p:tgtEl>
                                        <p:attrNameLst>
                                          <p:attrName>style.visibility</p:attrName>
                                        </p:attrNameLst>
                                      </p:cBhvr>
                                      <p:to>
                                        <p:strVal val="hidden"/>
                                      </p:to>
                                    </p:set>
                                  </p:childTnLst>
                                </p:cTn>
                              </p:par>
                            </p:childTnLst>
                          </p:cTn>
                        </p:par>
                      </p:childTnLst>
                    </p:cTn>
                  </p:par>
                  <p:par>
                    <p:cTn id="60" fill="hold">
                      <p:stCondLst>
                        <p:cond delay="indefinite"/>
                      </p:stCondLst>
                      <p:childTnLst>
                        <p:par>
                          <p:cTn id="61" fill="hold">
                            <p:stCondLst>
                              <p:cond delay="0"/>
                            </p:stCondLst>
                            <p:childTnLst>
                              <p:par>
                                <p:cTn id="62" presetID="63" presetClass="path" presetSubtype="0" accel="50000" decel="50000" fill="hold" grpId="0" nodeType="clickEffect">
                                  <p:stCondLst>
                                    <p:cond delay="0"/>
                                  </p:stCondLst>
                                  <p:childTnLst>
                                    <p:animMotion origin="layout" path="M 1.45833E-6 0 L 0.08476 0 " pathEditMode="relative" rAng="0" ptsTypes="AA">
                                      <p:cBhvr>
                                        <p:cTn id="63" dur="2000" fill="hold"/>
                                        <p:tgtEl>
                                          <p:spTgt spid="28"/>
                                        </p:tgtEl>
                                        <p:attrNameLst>
                                          <p:attrName>ppt_x</p:attrName>
                                          <p:attrName>ppt_y</p:attrName>
                                        </p:attrNameLst>
                                      </p:cBhvr>
                                      <p:rCtr x="4232" y="0"/>
                                    </p:animMotion>
                                  </p:childTnLst>
                                </p:cTn>
                              </p:par>
                              <p:par>
                                <p:cTn id="64" presetID="63" presetClass="path" presetSubtype="0" accel="50000" decel="50000" fill="hold" grpId="0" nodeType="withEffect">
                                  <p:stCondLst>
                                    <p:cond delay="0"/>
                                  </p:stCondLst>
                                  <p:childTnLst>
                                    <p:animMotion origin="layout" path="M -4.79167E-6 0 L 0.08464 0 " pathEditMode="relative" rAng="0" ptsTypes="AA">
                                      <p:cBhvr>
                                        <p:cTn id="65" dur="2000" fill="hold"/>
                                        <p:tgtEl>
                                          <p:spTgt spid="29"/>
                                        </p:tgtEl>
                                        <p:attrNameLst>
                                          <p:attrName>ppt_x</p:attrName>
                                          <p:attrName>ppt_y</p:attrName>
                                        </p:attrNameLst>
                                      </p:cBhvr>
                                      <p:rCtr x="4232" y="0"/>
                                    </p:animMotion>
                                  </p:childTnLst>
                                </p:cTn>
                              </p:par>
                              <p:par>
                                <p:cTn id="66" presetID="35" presetClass="path" presetSubtype="0" accel="50000" decel="50000" fill="hold" grpId="0" nodeType="withEffect">
                                  <p:stCondLst>
                                    <p:cond delay="0"/>
                                  </p:stCondLst>
                                  <p:childTnLst>
                                    <p:animMotion origin="layout" path="M -2.5E-6 0 L -0.38997 0 " pathEditMode="relative" rAng="0" ptsTypes="AA">
                                      <p:cBhvr>
                                        <p:cTn id="67" dur="2000" fill="hold"/>
                                        <p:tgtEl>
                                          <p:spTgt spid="55"/>
                                        </p:tgtEl>
                                        <p:attrNameLst>
                                          <p:attrName>ppt_x</p:attrName>
                                          <p:attrName>ppt_y</p:attrName>
                                        </p:attrNameLst>
                                      </p:cBhvr>
                                      <p:rCtr x="-19505" y="0"/>
                                    </p:animMotion>
                                  </p:childTnLst>
                                </p:cTn>
                              </p:par>
                              <p:par>
                                <p:cTn id="68" presetID="35" presetClass="path" presetSubtype="0" accel="50000" decel="50000" fill="hold" grpId="0" nodeType="withEffect">
                                  <p:stCondLst>
                                    <p:cond delay="0"/>
                                  </p:stCondLst>
                                  <p:childTnLst>
                                    <p:animMotion origin="layout" path="M 1.45833E-6 -1.48148E-6 L -0.38985 -0.00023 " pathEditMode="relative" rAng="0" ptsTypes="AA">
                                      <p:cBhvr>
                                        <p:cTn id="69" dur="2000" fill="hold"/>
                                        <p:tgtEl>
                                          <p:spTgt spid="56"/>
                                        </p:tgtEl>
                                        <p:attrNameLst>
                                          <p:attrName>ppt_x</p:attrName>
                                          <p:attrName>ppt_y</p:attrName>
                                        </p:attrNameLst>
                                      </p:cBhvr>
                                      <p:rCtr x="-19544" y="-23"/>
                                    </p:animMotion>
                                  </p:childTnLst>
                                </p:cTn>
                              </p:par>
                              <p:par>
                                <p:cTn id="70" presetID="35" presetClass="path" presetSubtype="0" accel="50000" decel="50000" fill="hold" grpId="0" nodeType="withEffect">
                                  <p:stCondLst>
                                    <p:cond delay="0"/>
                                  </p:stCondLst>
                                  <p:childTnLst>
                                    <p:animMotion origin="layout" path="M -3.54167E-6 0 L -0.3069 0.00139 " pathEditMode="relative" rAng="0" ptsTypes="AA">
                                      <p:cBhvr>
                                        <p:cTn id="71" dur="2000" fill="hold"/>
                                        <p:tgtEl>
                                          <p:spTgt spid="57"/>
                                        </p:tgtEl>
                                        <p:attrNameLst>
                                          <p:attrName>ppt_x</p:attrName>
                                          <p:attrName>ppt_y</p:attrName>
                                        </p:attrNameLst>
                                      </p:cBhvr>
                                      <p:rCtr x="-15352" y="69"/>
                                    </p:animMotion>
                                  </p:childTnLst>
                                </p:cTn>
                              </p:par>
                              <p:par>
                                <p:cTn id="72" presetID="35" presetClass="path" presetSubtype="0" accel="50000" decel="50000" fill="hold" grpId="0" nodeType="withEffect">
                                  <p:stCondLst>
                                    <p:cond delay="0"/>
                                  </p:stCondLst>
                                  <p:childTnLst>
                                    <p:animMotion origin="layout" path="M 2.08333E-7 0 L -0.29219 0 " pathEditMode="relative" rAng="0" ptsTypes="AA">
                                      <p:cBhvr>
                                        <p:cTn id="73" dur="2000" fill="hold"/>
                                        <p:tgtEl>
                                          <p:spTgt spid="58"/>
                                        </p:tgtEl>
                                        <p:attrNameLst>
                                          <p:attrName>ppt_x</p:attrName>
                                          <p:attrName>ppt_y</p:attrName>
                                        </p:attrNameLst>
                                      </p:cBhvr>
                                      <p:rCtr x="-14609" y="0"/>
                                    </p:animMotion>
                                  </p:childTnLst>
                                </p:cTn>
                              </p:par>
                              <p:par>
                                <p:cTn id="74" presetID="63" presetClass="path" presetSubtype="0" accel="50000" decel="50000" fill="hold" grpId="0" nodeType="withEffect">
                                  <p:stCondLst>
                                    <p:cond delay="0"/>
                                  </p:stCondLst>
                                  <p:childTnLst>
                                    <p:animMotion origin="layout" path="M -1.04167E-6 0 L 0.19844 0.00278 " pathEditMode="relative" rAng="0" ptsTypes="AA">
                                      <p:cBhvr>
                                        <p:cTn id="75" dur="2000" fill="hold"/>
                                        <p:tgtEl>
                                          <p:spTgt spid="30"/>
                                        </p:tgtEl>
                                        <p:attrNameLst>
                                          <p:attrName>ppt_x</p:attrName>
                                          <p:attrName>ppt_y</p:attrName>
                                        </p:attrNameLst>
                                      </p:cBhvr>
                                      <p:rCtr x="9922" y="139"/>
                                    </p:animMotion>
                                  </p:childTnLst>
                                </p:cTn>
                              </p:par>
                              <p:par>
                                <p:cTn id="76" presetID="63" presetClass="path" presetSubtype="0" accel="50000" decel="50000" fill="hold" grpId="0" nodeType="withEffect">
                                  <p:stCondLst>
                                    <p:cond delay="0"/>
                                  </p:stCondLst>
                                  <p:childTnLst>
                                    <p:animMotion origin="layout" path="M 2.70833E-6 0 L 0.19765 0.00139 " pathEditMode="relative" rAng="0" ptsTypes="AA">
                                      <p:cBhvr>
                                        <p:cTn id="77" dur="2000" fill="hold"/>
                                        <p:tgtEl>
                                          <p:spTgt spid="31"/>
                                        </p:tgtEl>
                                        <p:attrNameLst>
                                          <p:attrName>ppt_x</p:attrName>
                                          <p:attrName>ppt_y</p:attrName>
                                        </p:attrNameLst>
                                      </p:cBhvr>
                                      <p:rCtr x="9883" y="69"/>
                                    </p:animMotion>
                                  </p:childTnLst>
                                </p:cTn>
                              </p:par>
                              <p:par>
                                <p:cTn id="78" presetID="35" presetClass="path" presetSubtype="0" accel="50000" decel="50000" fill="hold" grpId="0" nodeType="withEffect">
                                  <p:stCondLst>
                                    <p:cond delay="0"/>
                                  </p:stCondLst>
                                  <p:childTnLst>
                                    <p:animMotion origin="layout" path="M 3.95833E-6 0 L -0.20365 0.00278 " pathEditMode="relative" rAng="0" ptsTypes="AA">
                                      <p:cBhvr>
                                        <p:cTn id="79" dur="2000" fill="hold"/>
                                        <p:tgtEl>
                                          <p:spTgt spid="59"/>
                                        </p:tgtEl>
                                        <p:attrNameLst>
                                          <p:attrName>ppt_x</p:attrName>
                                          <p:attrName>ppt_y</p:attrName>
                                        </p:attrNameLst>
                                      </p:cBhvr>
                                      <p:rCtr x="-10182" y="139"/>
                                    </p:animMotion>
                                  </p:childTnLst>
                                </p:cTn>
                              </p:par>
                              <p:par>
                                <p:cTn id="80" presetID="35" presetClass="path" presetSubtype="0" accel="50000" decel="50000" fill="hold" grpId="0" nodeType="withEffect">
                                  <p:stCondLst>
                                    <p:cond delay="0"/>
                                  </p:stCondLst>
                                  <p:childTnLst>
                                    <p:animMotion origin="layout" path="M -2.29167E-6 0 L -0.21237 3.33333E-6 " pathEditMode="relative" rAng="0" ptsTypes="AA">
                                      <p:cBhvr>
                                        <p:cTn id="81" dur="2000" fill="hold"/>
                                        <p:tgtEl>
                                          <p:spTgt spid="60"/>
                                        </p:tgtEl>
                                        <p:attrNameLst>
                                          <p:attrName>ppt_x</p:attrName>
                                          <p:attrName>ppt_y</p:attrName>
                                        </p:attrNameLst>
                                      </p:cBhvr>
                                      <p:rCtr x="-9284" y="20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1" grpId="0"/>
      <p:bldP spid="36" grpId="0" animBg="1"/>
      <p:bldP spid="37" grpId="0"/>
      <p:bldP spid="39" grpId="0" animBg="1"/>
      <p:bldP spid="40" grpId="0"/>
      <p:bldP spid="45" grpId="0" animBg="1"/>
      <p:bldP spid="46" grpId="0"/>
      <p:bldP spid="48" grpId="0" animBg="1"/>
      <p:bldP spid="49" grpId="0"/>
      <p:bldP spid="50" grpId="0" animBg="1"/>
      <p:bldP spid="51" grpId="0"/>
      <p:bldP spid="52" grpId="0" animBg="1"/>
      <p:bldP spid="53" grpId="0"/>
      <p:bldP spid="54" grpId="0"/>
      <p:bldP spid="55" grpId="0"/>
      <p:bldP spid="56" grpId="0"/>
      <p:bldP spid="57" grpId="0"/>
      <p:bldP spid="58" grpId="0"/>
      <p:bldP spid="59" grpId="0"/>
      <p:bldP spid="60"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Video 12" descr="Street Lights">
            <a:extLst>
              <a:ext uri="{FF2B5EF4-FFF2-40B4-BE49-F238E27FC236}">
                <a16:creationId xmlns:a16="http://schemas.microsoft.com/office/drawing/2014/main" id="{8A6A89AA-9E5C-D558-06F4-26449B8EBC8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434C9-7A9C-A57F-0BDE-6EF87174E5A3}"/>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latin typeface="Avenir Book" panose="02000503020000020003" pitchFamily="2" charset="0"/>
              </a:rPr>
              <a:t>Traffic Light System</a:t>
            </a:r>
          </a:p>
        </p:txBody>
      </p:sp>
      <p:sp>
        <p:nvSpPr>
          <p:cNvPr id="3" name="Subtitle 2">
            <a:extLst>
              <a:ext uri="{FF2B5EF4-FFF2-40B4-BE49-F238E27FC236}">
                <a16:creationId xmlns:a16="http://schemas.microsoft.com/office/drawing/2014/main" id="{A8A8FC1F-FC05-68E4-A738-DB7E853417AD}"/>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latin typeface="Avenir Book" panose="02000503020000020003" pitchFamily="2" charset="0"/>
              </a:rPr>
              <a:t>Using Radix Heap</a:t>
            </a:r>
          </a:p>
        </p:txBody>
      </p:sp>
    </p:spTree>
    <p:extLst>
      <p:ext uri="{BB962C8B-B14F-4D97-AF65-F5344CB8AC3E}">
        <p14:creationId xmlns:p14="http://schemas.microsoft.com/office/powerpoint/2010/main" val="1334265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3"/>
                                        </p:tgtEl>
                                      </p:cBhvr>
                                    </p:cmd>
                                  </p:childTnLst>
                                </p:cTn>
                              </p:par>
                            </p:childTnLst>
                          </p:cTn>
                        </p:par>
                      </p:childTnLst>
                    </p:cTn>
                  </p:par>
                </p:childTnLst>
              </p:cTn>
              <p:nextCondLst>
                <p:cond evt="onClick" delay="0">
                  <p:tgtEl>
                    <p:spTgt spid="13"/>
                  </p:tgtEl>
                </p:cond>
              </p:nextCondLst>
            </p:seq>
            <p:video>
              <p:cMediaNode mute="1">
                <p:cTn id="12" repeatCount="indefinite" fill="hold" display="0">
                  <p:stCondLst>
                    <p:cond delay="indefinite"/>
                  </p:stCondLst>
                </p:cTn>
                <p:tgtEl>
                  <p:spTgt spid="13"/>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39" name="Ink 38">
                <a:extLst>
                  <a:ext uri="{FF2B5EF4-FFF2-40B4-BE49-F238E27FC236}">
                    <a16:creationId xmlns:a16="http://schemas.microsoft.com/office/drawing/2014/main" id="{B13AF738-7998-D221-F1D0-AEE0A199F47B}"/>
                  </a:ext>
                </a:extLst>
              </p14:cNvPr>
              <p14:cNvContentPartPr/>
              <p14:nvPr/>
            </p14:nvContentPartPr>
            <p14:xfrm>
              <a:off x="10552783" y="3275030"/>
              <a:ext cx="360" cy="360"/>
            </p14:xfrm>
          </p:contentPart>
        </mc:Choice>
        <mc:Fallback xmlns="">
          <p:pic>
            <p:nvPicPr>
              <p:cNvPr id="39" name="Ink 38">
                <a:extLst>
                  <a:ext uri="{FF2B5EF4-FFF2-40B4-BE49-F238E27FC236}">
                    <a16:creationId xmlns:a16="http://schemas.microsoft.com/office/drawing/2014/main" id="{B13AF738-7998-D221-F1D0-AEE0A199F47B}"/>
                  </a:ext>
                </a:extLst>
              </p:cNvPr>
              <p:cNvPicPr/>
              <p:nvPr/>
            </p:nvPicPr>
            <p:blipFill>
              <a:blip r:embed="rId3"/>
              <a:stretch>
                <a:fillRect/>
              </a:stretch>
            </p:blipFill>
            <p:spPr>
              <a:xfrm>
                <a:off x="10543783" y="3266030"/>
                <a:ext cx="18000" cy="18000"/>
              </a:xfrm>
              <a:prstGeom prst="rect">
                <a:avLst/>
              </a:prstGeom>
            </p:spPr>
          </p:pic>
        </mc:Fallback>
      </mc:AlternateContent>
      <p:pic>
        <p:nvPicPr>
          <p:cNvPr id="41" name="Picture 40">
            <a:extLst>
              <a:ext uri="{FF2B5EF4-FFF2-40B4-BE49-F238E27FC236}">
                <a16:creationId xmlns:a16="http://schemas.microsoft.com/office/drawing/2014/main" id="{07E0BB69-5825-C0C0-0979-D62EA75DA411}"/>
              </a:ext>
            </a:extLst>
          </p:cNvPr>
          <p:cNvPicPr>
            <a:picLocks noChangeAspect="1"/>
          </p:cNvPicPr>
          <p:nvPr/>
        </p:nvPicPr>
        <p:blipFill>
          <a:blip r:embed="rId4"/>
          <a:stretch>
            <a:fillRect/>
          </a:stretch>
        </p:blipFill>
        <p:spPr>
          <a:xfrm>
            <a:off x="8352792" y="3576575"/>
            <a:ext cx="3839208" cy="3281425"/>
          </a:xfrm>
          <a:prstGeom prst="rect">
            <a:avLst/>
          </a:prstGeom>
        </p:spPr>
      </p:pic>
      <p:sp>
        <p:nvSpPr>
          <p:cNvPr id="42" name="TextBox 41">
            <a:extLst>
              <a:ext uri="{FF2B5EF4-FFF2-40B4-BE49-F238E27FC236}">
                <a16:creationId xmlns:a16="http://schemas.microsoft.com/office/drawing/2014/main" id="{3D375605-E5FD-C2A7-2C03-E91DFF622F9F}"/>
              </a:ext>
            </a:extLst>
          </p:cNvPr>
          <p:cNvSpPr txBox="1"/>
          <p:nvPr/>
        </p:nvSpPr>
        <p:spPr>
          <a:xfrm>
            <a:off x="1239584" y="727340"/>
            <a:ext cx="1175322" cy="369332"/>
          </a:xfrm>
          <a:prstGeom prst="rect">
            <a:avLst/>
          </a:prstGeom>
          <a:noFill/>
        </p:spPr>
        <p:txBody>
          <a:bodyPr wrap="none" rtlCol="0">
            <a:spAutoFit/>
          </a:bodyPr>
          <a:lstStyle/>
          <a:p>
            <a:r>
              <a:rPr lang="en-IN"/>
              <a:t>RED LIGHT</a:t>
            </a:r>
          </a:p>
        </p:txBody>
      </p:sp>
      <p:sp>
        <p:nvSpPr>
          <p:cNvPr id="45" name="TextBox 44">
            <a:extLst>
              <a:ext uri="{FF2B5EF4-FFF2-40B4-BE49-F238E27FC236}">
                <a16:creationId xmlns:a16="http://schemas.microsoft.com/office/drawing/2014/main" id="{87CF56DD-AC63-69C0-FB26-5446D31630E8}"/>
              </a:ext>
            </a:extLst>
          </p:cNvPr>
          <p:cNvSpPr txBox="1"/>
          <p:nvPr/>
        </p:nvSpPr>
        <p:spPr>
          <a:xfrm>
            <a:off x="5129393" y="671804"/>
            <a:ext cx="1565300" cy="369332"/>
          </a:xfrm>
          <a:prstGeom prst="rect">
            <a:avLst/>
          </a:prstGeom>
          <a:noFill/>
        </p:spPr>
        <p:txBody>
          <a:bodyPr wrap="none" rtlCol="0">
            <a:spAutoFit/>
          </a:bodyPr>
          <a:lstStyle/>
          <a:p>
            <a:r>
              <a:rPr lang="en-IN"/>
              <a:t>YELLOW LIGHT</a:t>
            </a:r>
          </a:p>
        </p:txBody>
      </p:sp>
      <p:sp>
        <p:nvSpPr>
          <p:cNvPr id="46" name="TextBox 45">
            <a:extLst>
              <a:ext uri="{FF2B5EF4-FFF2-40B4-BE49-F238E27FC236}">
                <a16:creationId xmlns:a16="http://schemas.microsoft.com/office/drawing/2014/main" id="{AE608722-738A-2720-9D08-9D0A008FBD58}"/>
              </a:ext>
            </a:extLst>
          </p:cNvPr>
          <p:cNvSpPr txBox="1"/>
          <p:nvPr/>
        </p:nvSpPr>
        <p:spPr>
          <a:xfrm>
            <a:off x="9161025" y="678279"/>
            <a:ext cx="1439818" cy="369332"/>
          </a:xfrm>
          <a:prstGeom prst="rect">
            <a:avLst/>
          </a:prstGeom>
          <a:noFill/>
        </p:spPr>
        <p:txBody>
          <a:bodyPr wrap="none" rtlCol="0">
            <a:spAutoFit/>
          </a:bodyPr>
          <a:lstStyle/>
          <a:p>
            <a:r>
              <a:rPr lang="en-IN"/>
              <a:t>GREEN LIGHT</a:t>
            </a:r>
          </a:p>
        </p:txBody>
      </p:sp>
      <p:graphicFrame>
        <p:nvGraphicFramePr>
          <p:cNvPr id="47" name="Table 47">
            <a:extLst>
              <a:ext uri="{FF2B5EF4-FFF2-40B4-BE49-F238E27FC236}">
                <a16:creationId xmlns:a16="http://schemas.microsoft.com/office/drawing/2014/main" id="{AA3ED2E0-C44A-A6A5-0782-45FD698849B3}"/>
              </a:ext>
            </a:extLst>
          </p:cNvPr>
          <p:cNvGraphicFramePr>
            <a:graphicFrameLocks noGrp="1"/>
          </p:cNvGraphicFramePr>
          <p:nvPr>
            <p:extLst>
              <p:ext uri="{D42A27DB-BD31-4B8C-83A1-F6EECF244321}">
                <p14:modId xmlns:p14="http://schemas.microsoft.com/office/powerpoint/2010/main" val="2828675054"/>
              </p:ext>
            </p:extLst>
          </p:nvPr>
        </p:nvGraphicFramePr>
        <p:xfrm>
          <a:off x="951722" y="1466115"/>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0</a:t>
                      </a:r>
                    </a:p>
                  </a:txBody>
                  <a:tcPr anchor="ctr"/>
                </a:tc>
                <a:extLst>
                  <a:ext uri="{0D108BD9-81ED-4DB2-BD59-A6C34878D82A}">
                    <a16:rowId xmlns:a16="http://schemas.microsoft.com/office/drawing/2014/main" val="3641376355"/>
                  </a:ext>
                </a:extLst>
              </a:tr>
            </a:tbl>
          </a:graphicData>
        </a:graphic>
      </p:graphicFrame>
      <p:graphicFrame>
        <p:nvGraphicFramePr>
          <p:cNvPr id="48" name="Table 47">
            <a:extLst>
              <a:ext uri="{FF2B5EF4-FFF2-40B4-BE49-F238E27FC236}">
                <a16:creationId xmlns:a16="http://schemas.microsoft.com/office/drawing/2014/main" id="{BD8838DC-56B5-014D-4231-23614C20B610}"/>
              </a:ext>
            </a:extLst>
          </p:cNvPr>
          <p:cNvGraphicFramePr>
            <a:graphicFrameLocks noGrp="1"/>
          </p:cNvGraphicFramePr>
          <p:nvPr>
            <p:extLst>
              <p:ext uri="{D42A27DB-BD31-4B8C-83A1-F6EECF244321}">
                <p14:modId xmlns:p14="http://schemas.microsoft.com/office/powerpoint/2010/main" val="286499310"/>
              </p:ext>
            </p:extLst>
          </p:nvPr>
        </p:nvGraphicFramePr>
        <p:xfrm>
          <a:off x="951722" y="2001070"/>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1</a:t>
                      </a:r>
                    </a:p>
                  </a:txBody>
                  <a:tcPr anchor="ctr"/>
                </a:tc>
                <a:extLst>
                  <a:ext uri="{0D108BD9-81ED-4DB2-BD59-A6C34878D82A}">
                    <a16:rowId xmlns:a16="http://schemas.microsoft.com/office/drawing/2014/main" val="3641376355"/>
                  </a:ext>
                </a:extLst>
              </a:tr>
            </a:tbl>
          </a:graphicData>
        </a:graphic>
      </p:graphicFrame>
      <p:graphicFrame>
        <p:nvGraphicFramePr>
          <p:cNvPr id="49" name="Table 47">
            <a:extLst>
              <a:ext uri="{FF2B5EF4-FFF2-40B4-BE49-F238E27FC236}">
                <a16:creationId xmlns:a16="http://schemas.microsoft.com/office/drawing/2014/main" id="{4F693BE7-68B8-688E-F19E-5F1EC64449AF}"/>
              </a:ext>
            </a:extLst>
          </p:cNvPr>
          <p:cNvGraphicFramePr>
            <a:graphicFrameLocks noGrp="1"/>
          </p:cNvGraphicFramePr>
          <p:nvPr>
            <p:extLst>
              <p:ext uri="{D42A27DB-BD31-4B8C-83A1-F6EECF244321}">
                <p14:modId xmlns:p14="http://schemas.microsoft.com/office/powerpoint/2010/main" val="2016867486"/>
              </p:ext>
            </p:extLst>
          </p:nvPr>
        </p:nvGraphicFramePr>
        <p:xfrm>
          <a:off x="951722" y="2568336"/>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2</a:t>
                      </a:r>
                    </a:p>
                  </a:txBody>
                  <a:tcPr anchor="ctr"/>
                </a:tc>
                <a:extLst>
                  <a:ext uri="{0D108BD9-81ED-4DB2-BD59-A6C34878D82A}">
                    <a16:rowId xmlns:a16="http://schemas.microsoft.com/office/drawing/2014/main" val="3641376355"/>
                  </a:ext>
                </a:extLst>
              </a:tr>
            </a:tbl>
          </a:graphicData>
        </a:graphic>
      </p:graphicFrame>
      <p:graphicFrame>
        <p:nvGraphicFramePr>
          <p:cNvPr id="50" name="Table 47">
            <a:extLst>
              <a:ext uri="{FF2B5EF4-FFF2-40B4-BE49-F238E27FC236}">
                <a16:creationId xmlns:a16="http://schemas.microsoft.com/office/drawing/2014/main" id="{D7FBD309-DC5F-9CE0-EE27-4097E05167C4}"/>
              </a:ext>
            </a:extLst>
          </p:cNvPr>
          <p:cNvGraphicFramePr>
            <a:graphicFrameLocks noGrp="1"/>
          </p:cNvGraphicFramePr>
          <p:nvPr>
            <p:extLst>
              <p:ext uri="{D42A27DB-BD31-4B8C-83A1-F6EECF244321}">
                <p14:modId xmlns:p14="http://schemas.microsoft.com/office/powerpoint/2010/main" val="3216855171"/>
              </p:ext>
            </p:extLst>
          </p:nvPr>
        </p:nvGraphicFramePr>
        <p:xfrm>
          <a:off x="951722" y="3135602"/>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3</a:t>
                      </a:r>
                    </a:p>
                  </a:txBody>
                  <a:tcPr anchor="ctr"/>
                </a:tc>
                <a:extLst>
                  <a:ext uri="{0D108BD9-81ED-4DB2-BD59-A6C34878D82A}">
                    <a16:rowId xmlns:a16="http://schemas.microsoft.com/office/drawing/2014/main" val="3641376355"/>
                  </a:ext>
                </a:extLst>
              </a:tr>
            </a:tbl>
          </a:graphicData>
        </a:graphic>
      </p:graphicFrame>
      <p:pic>
        <p:nvPicPr>
          <p:cNvPr id="52" name="Graphic 51" descr="Arrow Right with solid fill">
            <a:extLst>
              <a:ext uri="{FF2B5EF4-FFF2-40B4-BE49-F238E27FC236}">
                <a16:creationId xmlns:a16="http://schemas.microsoft.com/office/drawing/2014/main" id="{27795146-BD2C-D85C-6C1C-C6F5B1D944C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99592" y="1467623"/>
            <a:ext cx="855306" cy="369332"/>
          </a:xfrm>
          <a:prstGeom prst="rect">
            <a:avLst/>
          </a:prstGeom>
        </p:spPr>
      </p:pic>
      <p:pic>
        <p:nvPicPr>
          <p:cNvPr id="53" name="Graphic 52" descr="Arrow Right with solid fill">
            <a:extLst>
              <a:ext uri="{FF2B5EF4-FFF2-40B4-BE49-F238E27FC236}">
                <a16:creationId xmlns:a16="http://schemas.microsoft.com/office/drawing/2014/main" id="{09E326B4-F1B6-AD46-3EA0-AA306E21ACF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99592" y="2002578"/>
            <a:ext cx="855306" cy="369332"/>
          </a:xfrm>
          <a:prstGeom prst="rect">
            <a:avLst/>
          </a:prstGeom>
        </p:spPr>
      </p:pic>
      <p:pic>
        <p:nvPicPr>
          <p:cNvPr id="54" name="Graphic 53" descr="Arrow Right with solid fill">
            <a:extLst>
              <a:ext uri="{FF2B5EF4-FFF2-40B4-BE49-F238E27FC236}">
                <a16:creationId xmlns:a16="http://schemas.microsoft.com/office/drawing/2014/main" id="{325307BA-A2DA-9A47-62C9-E5E84389925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9375" y="2537100"/>
            <a:ext cx="855306" cy="369332"/>
          </a:xfrm>
          <a:prstGeom prst="rect">
            <a:avLst/>
          </a:prstGeom>
        </p:spPr>
      </p:pic>
      <p:pic>
        <p:nvPicPr>
          <p:cNvPr id="55" name="Graphic 54" descr="Arrow Right with solid fill">
            <a:extLst>
              <a:ext uri="{FF2B5EF4-FFF2-40B4-BE49-F238E27FC236}">
                <a16:creationId xmlns:a16="http://schemas.microsoft.com/office/drawing/2014/main" id="{63B35EB2-A828-8CC4-9817-B0B56B3C6F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99592" y="3130258"/>
            <a:ext cx="855306" cy="369332"/>
          </a:xfrm>
          <a:prstGeom prst="rect">
            <a:avLst/>
          </a:prstGeom>
        </p:spPr>
      </p:pic>
      <p:sp>
        <p:nvSpPr>
          <p:cNvPr id="56" name="Oval 55">
            <a:extLst>
              <a:ext uri="{FF2B5EF4-FFF2-40B4-BE49-F238E27FC236}">
                <a16:creationId xmlns:a16="http://schemas.microsoft.com/office/drawing/2014/main" id="{CB6E241F-102A-C2D9-8530-3FBAD2477A0B}"/>
              </a:ext>
            </a:extLst>
          </p:cNvPr>
          <p:cNvSpPr/>
          <p:nvPr/>
        </p:nvSpPr>
        <p:spPr>
          <a:xfrm>
            <a:off x="2254898" y="1439801"/>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7" name="Oval 56">
            <a:extLst>
              <a:ext uri="{FF2B5EF4-FFF2-40B4-BE49-F238E27FC236}">
                <a16:creationId xmlns:a16="http://schemas.microsoft.com/office/drawing/2014/main" id="{6536148B-6A8F-ADF3-F891-FE5697B4BAAF}"/>
              </a:ext>
            </a:extLst>
          </p:cNvPr>
          <p:cNvSpPr/>
          <p:nvPr/>
        </p:nvSpPr>
        <p:spPr>
          <a:xfrm>
            <a:off x="2254898" y="1974756"/>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8" name="Oval 57">
            <a:extLst>
              <a:ext uri="{FF2B5EF4-FFF2-40B4-BE49-F238E27FC236}">
                <a16:creationId xmlns:a16="http://schemas.microsoft.com/office/drawing/2014/main" id="{19B1D07D-A54C-96DC-420B-66DB916160B1}"/>
              </a:ext>
            </a:extLst>
          </p:cNvPr>
          <p:cNvSpPr/>
          <p:nvPr/>
        </p:nvSpPr>
        <p:spPr>
          <a:xfrm>
            <a:off x="2254898" y="2515709"/>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9" name="Oval 58">
            <a:extLst>
              <a:ext uri="{FF2B5EF4-FFF2-40B4-BE49-F238E27FC236}">
                <a16:creationId xmlns:a16="http://schemas.microsoft.com/office/drawing/2014/main" id="{AD53445E-088E-FFF2-86CC-3DEBF207560B}"/>
              </a:ext>
            </a:extLst>
          </p:cNvPr>
          <p:cNvSpPr/>
          <p:nvPr/>
        </p:nvSpPr>
        <p:spPr>
          <a:xfrm>
            <a:off x="2254898" y="3103190"/>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60" name="TextBox 59">
            <a:extLst>
              <a:ext uri="{FF2B5EF4-FFF2-40B4-BE49-F238E27FC236}">
                <a16:creationId xmlns:a16="http://schemas.microsoft.com/office/drawing/2014/main" id="{338F332D-0A75-54CF-88B4-A0EF3A8E9829}"/>
              </a:ext>
            </a:extLst>
          </p:cNvPr>
          <p:cNvSpPr txBox="1"/>
          <p:nvPr/>
        </p:nvSpPr>
        <p:spPr>
          <a:xfrm>
            <a:off x="2269481" y="1466868"/>
            <a:ext cx="418704" cy="369332"/>
          </a:xfrm>
          <a:prstGeom prst="rect">
            <a:avLst/>
          </a:prstGeom>
          <a:noFill/>
        </p:spPr>
        <p:txBody>
          <a:bodyPr wrap="square" rtlCol="0">
            <a:spAutoFit/>
          </a:bodyPr>
          <a:lstStyle/>
          <a:p>
            <a:r>
              <a:rPr lang="en-IN"/>
              <a:t>25</a:t>
            </a:r>
          </a:p>
        </p:txBody>
      </p:sp>
      <p:sp>
        <p:nvSpPr>
          <p:cNvPr id="61" name="TextBox 60">
            <a:extLst>
              <a:ext uri="{FF2B5EF4-FFF2-40B4-BE49-F238E27FC236}">
                <a16:creationId xmlns:a16="http://schemas.microsoft.com/office/drawing/2014/main" id="{7ABB4B69-2804-7BEE-DE59-12375F792646}"/>
              </a:ext>
            </a:extLst>
          </p:cNvPr>
          <p:cNvSpPr txBox="1"/>
          <p:nvPr/>
        </p:nvSpPr>
        <p:spPr>
          <a:xfrm>
            <a:off x="2269481" y="2009098"/>
            <a:ext cx="418704" cy="369332"/>
          </a:xfrm>
          <a:prstGeom prst="rect">
            <a:avLst/>
          </a:prstGeom>
          <a:noFill/>
        </p:spPr>
        <p:txBody>
          <a:bodyPr wrap="none" rtlCol="0">
            <a:spAutoFit/>
          </a:bodyPr>
          <a:lstStyle/>
          <a:p>
            <a:r>
              <a:rPr lang="en-IN"/>
              <a:t>10</a:t>
            </a:r>
          </a:p>
        </p:txBody>
      </p:sp>
      <p:sp>
        <p:nvSpPr>
          <p:cNvPr id="62" name="TextBox 61">
            <a:extLst>
              <a:ext uri="{FF2B5EF4-FFF2-40B4-BE49-F238E27FC236}">
                <a16:creationId xmlns:a16="http://schemas.microsoft.com/office/drawing/2014/main" id="{F42276D0-36B9-2E57-DE1E-E079ED8459A2}"/>
              </a:ext>
            </a:extLst>
          </p:cNvPr>
          <p:cNvSpPr txBox="1"/>
          <p:nvPr/>
        </p:nvSpPr>
        <p:spPr>
          <a:xfrm>
            <a:off x="2269481" y="2537100"/>
            <a:ext cx="418704" cy="369332"/>
          </a:xfrm>
          <a:prstGeom prst="rect">
            <a:avLst/>
          </a:prstGeom>
          <a:noFill/>
        </p:spPr>
        <p:txBody>
          <a:bodyPr wrap="none" rtlCol="0">
            <a:spAutoFit/>
          </a:bodyPr>
          <a:lstStyle/>
          <a:p>
            <a:r>
              <a:rPr lang="en-IN"/>
              <a:t>20</a:t>
            </a:r>
          </a:p>
        </p:txBody>
      </p:sp>
      <p:sp>
        <p:nvSpPr>
          <p:cNvPr id="63" name="TextBox 62">
            <a:extLst>
              <a:ext uri="{FF2B5EF4-FFF2-40B4-BE49-F238E27FC236}">
                <a16:creationId xmlns:a16="http://schemas.microsoft.com/office/drawing/2014/main" id="{811DE91B-4B09-6120-DE7A-2FFC8641A94D}"/>
              </a:ext>
            </a:extLst>
          </p:cNvPr>
          <p:cNvSpPr txBox="1"/>
          <p:nvPr/>
        </p:nvSpPr>
        <p:spPr>
          <a:xfrm>
            <a:off x="2210971" y="3137110"/>
            <a:ext cx="535724" cy="369332"/>
          </a:xfrm>
          <a:prstGeom prst="rect">
            <a:avLst/>
          </a:prstGeom>
          <a:noFill/>
        </p:spPr>
        <p:txBody>
          <a:bodyPr wrap="none" rtlCol="0">
            <a:spAutoFit/>
          </a:bodyPr>
          <a:lstStyle/>
          <a:p>
            <a:r>
              <a:rPr lang="en-IN"/>
              <a:t>120</a:t>
            </a:r>
          </a:p>
        </p:txBody>
      </p:sp>
      <p:graphicFrame>
        <p:nvGraphicFramePr>
          <p:cNvPr id="1025" name="Table 47">
            <a:extLst>
              <a:ext uri="{FF2B5EF4-FFF2-40B4-BE49-F238E27FC236}">
                <a16:creationId xmlns:a16="http://schemas.microsoft.com/office/drawing/2014/main" id="{277BE60C-7120-9E23-04F6-33875D607E25}"/>
              </a:ext>
            </a:extLst>
          </p:cNvPr>
          <p:cNvGraphicFramePr>
            <a:graphicFrameLocks noGrp="1"/>
          </p:cNvGraphicFramePr>
          <p:nvPr>
            <p:extLst>
              <p:ext uri="{D42A27DB-BD31-4B8C-83A1-F6EECF244321}">
                <p14:modId xmlns:p14="http://schemas.microsoft.com/office/powerpoint/2010/main" val="2401387810"/>
              </p:ext>
            </p:extLst>
          </p:nvPr>
        </p:nvGraphicFramePr>
        <p:xfrm>
          <a:off x="4384932" y="1466115"/>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0</a:t>
                      </a:r>
                    </a:p>
                  </a:txBody>
                  <a:tcPr anchor="ctr"/>
                </a:tc>
                <a:extLst>
                  <a:ext uri="{0D108BD9-81ED-4DB2-BD59-A6C34878D82A}">
                    <a16:rowId xmlns:a16="http://schemas.microsoft.com/office/drawing/2014/main" val="3641376355"/>
                  </a:ext>
                </a:extLst>
              </a:tr>
            </a:tbl>
          </a:graphicData>
        </a:graphic>
      </p:graphicFrame>
      <p:graphicFrame>
        <p:nvGraphicFramePr>
          <p:cNvPr id="1027" name="Table 1026">
            <a:extLst>
              <a:ext uri="{FF2B5EF4-FFF2-40B4-BE49-F238E27FC236}">
                <a16:creationId xmlns:a16="http://schemas.microsoft.com/office/drawing/2014/main" id="{2FB940F6-84FF-3CB5-2D8B-05868555FF5A}"/>
              </a:ext>
            </a:extLst>
          </p:cNvPr>
          <p:cNvGraphicFramePr>
            <a:graphicFrameLocks noGrp="1"/>
          </p:cNvGraphicFramePr>
          <p:nvPr>
            <p:extLst>
              <p:ext uri="{D42A27DB-BD31-4B8C-83A1-F6EECF244321}">
                <p14:modId xmlns:p14="http://schemas.microsoft.com/office/powerpoint/2010/main" val="1600481059"/>
              </p:ext>
            </p:extLst>
          </p:nvPr>
        </p:nvGraphicFramePr>
        <p:xfrm>
          <a:off x="4384932" y="2001070"/>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1</a:t>
                      </a:r>
                    </a:p>
                  </a:txBody>
                  <a:tcPr anchor="ctr"/>
                </a:tc>
                <a:extLst>
                  <a:ext uri="{0D108BD9-81ED-4DB2-BD59-A6C34878D82A}">
                    <a16:rowId xmlns:a16="http://schemas.microsoft.com/office/drawing/2014/main" val="3641376355"/>
                  </a:ext>
                </a:extLst>
              </a:tr>
            </a:tbl>
          </a:graphicData>
        </a:graphic>
      </p:graphicFrame>
      <p:graphicFrame>
        <p:nvGraphicFramePr>
          <p:cNvPr id="1028" name="Table 47">
            <a:extLst>
              <a:ext uri="{FF2B5EF4-FFF2-40B4-BE49-F238E27FC236}">
                <a16:creationId xmlns:a16="http://schemas.microsoft.com/office/drawing/2014/main" id="{2164A576-2C39-1BD6-7E2A-D8A530C50E94}"/>
              </a:ext>
            </a:extLst>
          </p:cNvPr>
          <p:cNvGraphicFramePr>
            <a:graphicFrameLocks noGrp="1"/>
          </p:cNvGraphicFramePr>
          <p:nvPr>
            <p:extLst>
              <p:ext uri="{D42A27DB-BD31-4B8C-83A1-F6EECF244321}">
                <p14:modId xmlns:p14="http://schemas.microsoft.com/office/powerpoint/2010/main" val="1513722652"/>
              </p:ext>
            </p:extLst>
          </p:nvPr>
        </p:nvGraphicFramePr>
        <p:xfrm>
          <a:off x="4384932" y="2568336"/>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2</a:t>
                      </a:r>
                    </a:p>
                  </a:txBody>
                  <a:tcPr anchor="ctr"/>
                </a:tc>
                <a:extLst>
                  <a:ext uri="{0D108BD9-81ED-4DB2-BD59-A6C34878D82A}">
                    <a16:rowId xmlns:a16="http://schemas.microsoft.com/office/drawing/2014/main" val="3641376355"/>
                  </a:ext>
                </a:extLst>
              </a:tr>
            </a:tbl>
          </a:graphicData>
        </a:graphic>
      </p:graphicFrame>
      <p:pic>
        <p:nvPicPr>
          <p:cNvPr id="1030" name="Graphic 1029" descr="Arrow Right with solid fill">
            <a:extLst>
              <a:ext uri="{FF2B5EF4-FFF2-40B4-BE49-F238E27FC236}">
                <a16:creationId xmlns:a16="http://schemas.microsoft.com/office/drawing/2014/main" id="{9E79ACC7-5646-C462-2457-B975271CB48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32802" y="1467623"/>
            <a:ext cx="855306" cy="369332"/>
          </a:xfrm>
          <a:prstGeom prst="rect">
            <a:avLst/>
          </a:prstGeom>
        </p:spPr>
      </p:pic>
      <p:pic>
        <p:nvPicPr>
          <p:cNvPr id="1031" name="Graphic 1030" descr="Arrow Right with solid fill">
            <a:extLst>
              <a:ext uri="{FF2B5EF4-FFF2-40B4-BE49-F238E27FC236}">
                <a16:creationId xmlns:a16="http://schemas.microsoft.com/office/drawing/2014/main" id="{8DE9F7AC-101A-04F7-9220-833338B8E52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32802" y="2002578"/>
            <a:ext cx="855306" cy="369332"/>
          </a:xfrm>
          <a:prstGeom prst="rect">
            <a:avLst/>
          </a:prstGeom>
        </p:spPr>
      </p:pic>
      <p:pic>
        <p:nvPicPr>
          <p:cNvPr id="1032" name="Graphic 1031" descr="Arrow Right with solid fill">
            <a:extLst>
              <a:ext uri="{FF2B5EF4-FFF2-40B4-BE49-F238E27FC236}">
                <a16:creationId xmlns:a16="http://schemas.microsoft.com/office/drawing/2014/main" id="{1B2A91F2-95A4-3956-1C94-9E2B1C2501E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32802" y="2575188"/>
            <a:ext cx="855306" cy="369332"/>
          </a:xfrm>
          <a:prstGeom prst="rect">
            <a:avLst/>
          </a:prstGeom>
        </p:spPr>
      </p:pic>
      <p:sp>
        <p:nvSpPr>
          <p:cNvPr id="1034" name="Oval 1033">
            <a:extLst>
              <a:ext uri="{FF2B5EF4-FFF2-40B4-BE49-F238E27FC236}">
                <a16:creationId xmlns:a16="http://schemas.microsoft.com/office/drawing/2014/main" id="{FB56D6DC-D2EC-0AA3-BC32-21F4345FB7A2}"/>
              </a:ext>
            </a:extLst>
          </p:cNvPr>
          <p:cNvSpPr/>
          <p:nvPr/>
        </p:nvSpPr>
        <p:spPr>
          <a:xfrm>
            <a:off x="5688108" y="1439801"/>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35" name="Oval 1034">
            <a:extLst>
              <a:ext uri="{FF2B5EF4-FFF2-40B4-BE49-F238E27FC236}">
                <a16:creationId xmlns:a16="http://schemas.microsoft.com/office/drawing/2014/main" id="{B33BF5E4-56C7-24E0-432A-AD3F7B15B53C}"/>
              </a:ext>
            </a:extLst>
          </p:cNvPr>
          <p:cNvSpPr/>
          <p:nvPr/>
        </p:nvSpPr>
        <p:spPr>
          <a:xfrm>
            <a:off x="5688108" y="1974756"/>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36" name="Oval 1035">
            <a:extLst>
              <a:ext uri="{FF2B5EF4-FFF2-40B4-BE49-F238E27FC236}">
                <a16:creationId xmlns:a16="http://schemas.microsoft.com/office/drawing/2014/main" id="{E47D1D22-E04A-7DEF-8506-0F1BDC7C51B4}"/>
              </a:ext>
            </a:extLst>
          </p:cNvPr>
          <p:cNvSpPr/>
          <p:nvPr/>
        </p:nvSpPr>
        <p:spPr>
          <a:xfrm>
            <a:off x="5688108" y="2515709"/>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38" name="TextBox 1037">
            <a:extLst>
              <a:ext uri="{FF2B5EF4-FFF2-40B4-BE49-F238E27FC236}">
                <a16:creationId xmlns:a16="http://schemas.microsoft.com/office/drawing/2014/main" id="{F8E0FC75-704E-0766-68A4-BC99643EA09B}"/>
              </a:ext>
            </a:extLst>
          </p:cNvPr>
          <p:cNvSpPr txBox="1"/>
          <p:nvPr/>
        </p:nvSpPr>
        <p:spPr>
          <a:xfrm>
            <a:off x="5702691" y="1466868"/>
            <a:ext cx="418704" cy="369332"/>
          </a:xfrm>
          <a:prstGeom prst="rect">
            <a:avLst/>
          </a:prstGeom>
          <a:noFill/>
        </p:spPr>
        <p:txBody>
          <a:bodyPr wrap="none" rtlCol="0">
            <a:spAutoFit/>
          </a:bodyPr>
          <a:lstStyle/>
          <a:p>
            <a:r>
              <a:rPr lang="en-IN"/>
              <a:t>15</a:t>
            </a:r>
          </a:p>
        </p:txBody>
      </p:sp>
      <p:sp>
        <p:nvSpPr>
          <p:cNvPr id="1039" name="TextBox 1038">
            <a:extLst>
              <a:ext uri="{FF2B5EF4-FFF2-40B4-BE49-F238E27FC236}">
                <a16:creationId xmlns:a16="http://schemas.microsoft.com/office/drawing/2014/main" id="{CBF913B0-3461-D09C-6495-714EE4BD37BD}"/>
              </a:ext>
            </a:extLst>
          </p:cNvPr>
          <p:cNvSpPr txBox="1"/>
          <p:nvPr/>
        </p:nvSpPr>
        <p:spPr>
          <a:xfrm>
            <a:off x="5702691" y="2009098"/>
            <a:ext cx="418704" cy="369332"/>
          </a:xfrm>
          <a:prstGeom prst="rect">
            <a:avLst/>
          </a:prstGeom>
          <a:noFill/>
        </p:spPr>
        <p:txBody>
          <a:bodyPr wrap="none" rtlCol="0">
            <a:spAutoFit/>
          </a:bodyPr>
          <a:lstStyle/>
          <a:p>
            <a:r>
              <a:rPr lang="en-IN"/>
              <a:t>22</a:t>
            </a:r>
          </a:p>
        </p:txBody>
      </p:sp>
      <p:sp>
        <p:nvSpPr>
          <p:cNvPr id="1040" name="TextBox 1039">
            <a:extLst>
              <a:ext uri="{FF2B5EF4-FFF2-40B4-BE49-F238E27FC236}">
                <a16:creationId xmlns:a16="http://schemas.microsoft.com/office/drawing/2014/main" id="{A07067CC-D3DD-9D55-F7BB-35E4AE688ED4}"/>
              </a:ext>
            </a:extLst>
          </p:cNvPr>
          <p:cNvSpPr txBox="1"/>
          <p:nvPr/>
        </p:nvSpPr>
        <p:spPr>
          <a:xfrm>
            <a:off x="5702691" y="2537100"/>
            <a:ext cx="418704" cy="369332"/>
          </a:xfrm>
          <a:prstGeom prst="rect">
            <a:avLst/>
          </a:prstGeom>
          <a:noFill/>
        </p:spPr>
        <p:txBody>
          <a:bodyPr wrap="none" rtlCol="0">
            <a:spAutoFit/>
          </a:bodyPr>
          <a:lstStyle/>
          <a:p>
            <a:r>
              <a:rPr lang="en-IN"/>
              <a:t>20</a:t>
            </a:r>
          </a:p>
        </p:txBody>
      </p:sp>
      <p:pic>
        <p:nvPicPr>
          <p:cNvPr id="1042" name="Graphic 1041" descr="Arrow Right with solid fill">
            <a:extLst>
              <a:ext uri="{FF2B5EF4-FFF2-40B4-BE49-F238E27FC236}">
                <a16:creationId xmlns:a16="http://schemas.microsoft.com/office/drawing/2014/main" id="{506F3B10-2736-7A33-EEE6-814E8A4E76D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50561" y="1466115"/>
            <a:ext cx="855306" cy="369332"/>
          </a:xfrm>
          <a:prstGeom prst="rect">
            <a:avLst/>
          </a:prstGeom>
        </p:spPr>
      </p:pic>
      <p:sp>
        <p:nvSpPr>
          <p:cNvPr id="1043" name="Oval 1042">
            <a:extLst>
              <a:ext uri="{FF2B5EF4-FFF2-40B4-BE49-F238E27FC236}">
                <a16:creationId xmlns:a16="http://schemas.microsoft.com/office/drawing/2014/main" id="{C813176E-F677-A3DD-58BF-0056E17EF8FB}"/>
              </a:ext>
            </a:extLst>
          </p:cNvPr>
          <p:cNvSpPr/>
          <p:nvPr/>
        </p:nvSpPr>
        <p:spPr>
          <a:xfrm>
            <a:off x="7005867" y="1438293"/>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44" name="TextBox 1043">
            <a:extLst>
              <a:ext uri="{FF2B5EF4-FFF2-40B4-BE49-F238E27FC236}">
                <a16:creationId xmlns:a16="http://schemas.microsoft.com/office/drawing/2014/main" id="{94BFAA6A-DCF8-A63E-5750-6A203E19D826}"/>
              </a:ext>
            </a:extLst>
          </p:cNvPr>
          <p:cNvSpPr txBox="1"/>
          <p:nvPr/>
        </p:nvSpPr>
        <p:spPr>
          <a:xfrm>
            <a:off x="7020450" y="1465360"/>
            <a:ext cx="418704" cy="369332"/>
          </a:xfrm>
          <a:prstGeom prst="rect">
            <a:avLst/>
          </a:prstGeom>
          <a:noFill/>
        </p:spPr>
        <p:txBody>
          <a:bodyPr wrap="none" rtlCol="0">
            <a:spAutoFit/>
          </a:bodyPr>
          <a:lstStyle/>
          <a:p>
            <a:r>
              <a:rPr lang="en-IN"/>
              <a:t>25</a:t>
            </a:r>
          </a:p>
        </p:txBody>
      </p:sp>
      <p:pic>
        <p:nvPicPr>
          <p:cNvPr id="1045" name="Graphic 1044" descr="Arrow Right with solid fill">
            <a:extLst>
              <a:ext uri="{FF2B5EF4-FFF2-40B4-BE49-F238E27FC236}">
                <a16:creationId xmlns:a16="http://schemas.microsoft.com/office/drawing/2014/main" id="{0FA7D641-B35B-4B22-B93E-ED1D073AC97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65144" y="2009098"/>
            <a:ext cx="855306" cy="369332"/>
          </a:xfrm>
          <a:prstGeom prst="rect">
            <a:avLst/>
          </a:prstGeom>
        </p:spPr>
      </p:pic>
      <p:sp>
        <p:nvSpPr>
          <p:cNvPr id="1046" name="Oval 1045">
            <a:extLst>
              <a:ext uri="{FF2B5EF4-FFF2-40B4-BE49-F238E27FC236}">
                <a16:creationId xmlns:a16="http://schemas.microsoft.com/office/drawing/2014/main" id="{71DEFED7-B714-BDE0-9E79-97C6FD57F799}"/>
              </a:ext>
            </a:extLst>
          </p:cNvPr>
          <p:cNvSpPr/>
          <p:nvPr/>
        </p:nvSpPr>
        <p:spPr>
          <a:xfrm>
            <a:off x="7020450" y="1971422"/>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47" name="TextBox 1046">
            <a:extLst>
              <a:ext uri="{FF2B5EF4-FFF2-40B4-BE49-F238E27FC236}">
                <a16:creationId xmlns:a16="http://schemas.microsoft.com/office/drawing/2014/main" id="{9D0C9B38-78C6-60D9-7DEC-286514150B59}"/>
              </a:ext>
            </a:extLst>
          </p:cNvPr>
          <p:cNvSpPr txBox="1"/>
          <p:nvPr/>
        </p:nvSpPr>
        <p:spPr>
          <a:xfrm>
            <a:off x="7035033" y="1998489"/>
            <a:ext cx="418704" cy="369332"/>
          </a:xfrm>
          <a:prstGeom prst="rect">
            <a:avLst/>
          </a:prstGeom>
          <a:noFill/>
        </p:spPr>
        <p:txBody>
          <a:bodyPr wrap="none" rtlCol="0">
            <a:spAutoFit/>
          </a:bodyPr>
          <a:lstStyle/>
          <a:p>
            <a:r>
              <a:rPr lang="en-IN"/>
              <a:t>30</a:t>
            </a:r>
          </a:p>
        </p:txBody>
      </p:sp>
      <p:graphicFrame>
        <p:nvGraphicFramePr>
          <p:cNvPr id="1048" name="Table 47">
            <a:extLst>
              <a:ext uri="{FF2B5EF4-FFF2-40B4-BE49-F238E27FC236}">
                <a16:creationId xmlns:a16="http://schemas.microsoft.com/office/drawing/2014/main" id="{E9A51F47-6ADF-717D-0FAB-DAD5928B25AE}"/>
              </a:ext>
            </a:extLst>
          </p:cNvPr>
          <p:cNvGraphicFramePr>
            <a:graphicFrameLocks noGrp="1"/>
          </p:cNvGraphicFramePr>
          <p:nvPr>
            <p:extLst>
              <p:ext uri="{D42A27DB-BD31-4B8C-83A1-F6EECF244321}">
                <p14:modId xmlns:p14="http://schemas.microsoft.com/office/powerpoint/2010/main" val="3205340492"/>
              </p:ext>
            </p:extLst>
          </p:nvPr>
        </p:nvGraphicFramePr>
        <p:xfrm>
          <a:off x="8352792" y="1489278"/>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0</a:t>
                      </a:r>
                    </a:p>
                  </a:txBody>
                  <a:tcPr anchor="ctr"/>
                </a:tc>
                <a:extLst>
                  <a:ext uri="{0D108BD9-81ED-4DB2-BD59-A6C34878D82A}">
                    <a16:rowId xmlns:a16="http://schemas.microsoft.com/office/drawing/2014/main" val="3641376355"/>
                  </a:ext>
                </a:extLst>
              </a:tr>
            </a:tbl>
          </a:graphicData>
        </a:graphic>
      </p:graphicFrame>
      <p:graphicFrame>
        <p:nvGraphicFramePr>
          <p:cNvPr id="1049" name="Table 1048">
            <a:extLst>
              <a:ext uri="{FF2B5EF4-FFF2-40B4-BE49-F238E27FC236}">
                <a16:creationId xmlns:a16="http://schemas.microsoft.com/office/drawing/2014/main" id="{2A513BBA-3FDD-F406-145E-597D02F347A2}"/>
              </a:ext>
            </a:extLst>
          </p:cNvPr>
          <p:cNvGraphicFramePr>
            <a:graphicFrameLocks noGrp="1"/>
          </p:cNvGraphicFramePr>
          <p:nvPr>
            <p:extLst>
              <p:ext uri="{D42A27DB-BD31-4B8C-83A1-F6EECF244321}">
                <p14:modId xmlns:p14="http://schemas.microsoft.com/office/powerpoint/2010/main" val="2485360070"/>
              </p:ext>
            </p:extLst>
          </p:nvPr>
        </p:nvGraphicFramePr>
        <p:xfrm>
          <a:off x="8352792" y="2024233"/>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1</a:t>
                      </a:r>
                    </a:p>
                  </a:txBody>
                  <a:tcPr anchor="ctr"/>
                </a:tc>
                <a:extLst>
                  <a:ext uri="{0D108BD9-81ED-4DB2-BD59-A6C34878D82A}">
                    <a16:rowId xmlns:a16="http://schemas.microsoft.com/office/drawing/2014/main" val="3641376355"/>
                  </a:ext>
                </a:extLst>
              </a:tr>
            </a:tbl>
          </a:graphicData>
        </a:graphic>
      </p:graphicFrame>
      <p:graphicFrame>
        <p:nvGraphicFramePr>
          <p:cNvPr id="1050" name="Table 47">
            <a:extLst>
              <a:ext uri="{FF2B5EF4-FFF2-40B4-BE49-F238E27FC236}">
                <a16:creationId xmlns:a16="http://schemas.microsoft.com/office/drawing/2014/main" id="{13DAB347-F4E2-1A3D-D4D9-3F3481E92176}"/>
              </a:ext>
            </a:extLst>
          </p:cNvPr>
          <p:cNvGraphicFramePr>
            <a:graphicFrameLocks noGrp="1"/>
          </p:cNvGraphicFramePr>
          <p:nvPr>
            <p:extLst>
              <p:ext uri="{D42A27DB-BD31-4B8C-83A1-F6EECF244321}">
                <p14:modId xmlns:p14="http://schemas.microsoft.com/office/powerpoint/2010/main" val="3363203064"/>
              </p:ext>
            </p:extLst>
          </p:nvPr>
        </p:nvGraphicFramePr>
        <p:xfrm>
          <a:off x="8352792" y="2591499"/>
          <a:ext cx="447870" cy="370840"/>
        </p:xfrm>
        <a:graphic>
          <a:graphicData uri="http://schemas.openxmlformats.org/drawingml/2006/table">
            <a:tbl>
              <a:tblPr firstRow="1" bandRow="1">
                <a:tableStyleId>{5C22544A-7EE6-4342-B048-85BDC9FD1C3A}</a:tableStyleId>
              </a:tblPr>
              <a:tblGrid>
                <a:gridCol w="447870">
                  <a:extLst>
                    <a:ext uri="{9D8B030D-6E8A-4147-A177-3AD203B41FA5}">
                      <a16:colId xmlns:a16="http://schemas.microsoft.com/office/drawing/2014/main" val="1292071914"/>
                    </a:ext>
                  </a:extLst>
                </a:gridCol>
              </a:tblGrid>
              <a:tr h="370840">
                <a:tc>
                  <a:txBody>
                    <a:bodyPr/>
                    <a:lstStyle/>
                    <a:p>
                      <a:pPr algn="ctr"/>
                      <a:r>
                        <a:rPr lang="en-IN"/>
                        <a:t>2</a:t>
                      </a:r>
                    </a:p>
                  </a:txBody>
                  <a:tcPr anchor="ctr"/>
                </a:tc>
                <a:extLst>
                  <a:ext uri="{0D108BD9-81ED-4DB2-BD59-A6C34878D82A}">
                    <a16:rowId xmlns:a16="http://schemas.microsoft.com/office/drawing/2014/main" val="3641376355"/>
                  </a:ext>
                </a:extLst>
              </a:tr>
            </a:tbl>
          </a:graphicData>
        </a:graphic>
      </p:graphicFrame>
      <p:pic>
        <p:nvPicPr>
          <p:cNvPr id="1051" name="Graphic 1050" descr="Arrow Right with solid fill">
            <a:extLst>
              <a:ext uri="{FF2B5EF4-FFF2-40B4-BE49-F238E27FC236}">
                <a16:creationId xmlns:a16="http://schemas.microsoft.com/office/drawing/2014/main" id="{731DC871-2442-6240-9B96-0B78DA23EA9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00662" y="1490786"/>
            <a:ext cx="855306" cy="369332"/>
          </a:xfrm>
          <a:prstGeom prst="rect">
            <a:avLst/>
          </a:prstGeom>
        </p:spPr>
      </p:pic>
      <p:pic>
        <p:nvPicPr>
          <p:cNvPr id="1052" name="Graphic 1051" descr="Arrow Right with solid fill">
            <a:extLst>
              <a:ext uri="{FF2B5EF4-FFF2-40B4-BE49-F238E27FC236}">
                <a16:creationId xmlns:a16="http://schemas.microsoft.com/office/drawing/2014/main" id="{51838DD5-524A-41FF-C210-2350AA9C802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00662" y="2025741"/>
            <a:ext cx="855306" cy="369332"/>
          </a:xfrm>
          <a:prstGeom prst="rect">
            <a:avLst/>
          </a:prstGeom>
        </p:spPr>
      </p:pic>
      <p:pic>
        <p:nvPicPr>
          <p:cNvPr id="1053" name="Graphic 1052" descr="Arrow Right with solid fill">
            <a:extLst>
              <a:ext uri="{FF2B5EF4-FFF2-40B4-BE49-F238E27FC236}">
                <a16:creationId xmlns:a16="http://schemas.microsoft.com/office/drawing/2014/main" id="{6471BCF2-3C65-3362-CAAE-3446C0E100F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00662" y="2598351"/>
            <a:ext cx="855306" cy="369332"/>
          </a:xfrm>
          <a:prstGeom prst="rect">
            <a:avLst/>
          </a:prstGeom>
        </p:spPr>
      </p:pic>
      <p:sp>
        <p:nvSpPr>
          <p:cNvPr id="1054" name="Oval 1053">
            <a:extLst>
              <a:ext uri="{FF2B5EF4-FFF2-40B4-BE49-F238E27FC236}">
                <a16:creationId xmlns:a16="http://schemas.microsoft.com/office/drawing/2014/main" id="{41D2B303-59D3-7F17-4FE6-28F46C1CBCAF}"/>
              </a:ext>
            </a:extLst>
          </p:cNvPr>
          <p:cNvSpPr/>
          <p:nvPr/>
        </p:nvSpPr>
        <p:spPr>
          <a:xfrm>
            <a:off x="9655968" y="1462964"/>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55" name="Oval 1054">
            <a:extLst>
              <a:ext uri="{FF2B5EF4-FFF2-40B4-BE49-F238E27FC236}">
                <a16:creationId xmlns:a16="http://schemas.microsoft.com/office/drawing/2014/main" id="{14DA7CE2-B546-A5A9-064A-67E5E202E48F}"/>
              </a:ext>
            </a:extLst>
          </p:cNvPr>
          <p:cNvSpPr/>
          <p:nvPr/>
        </p:nvSpPr>
        <p:spPr>
          <a:xfrm>
            <a:off x="9655968" y="1997919"/>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56" name="Oval 1055">
            <a:extLst>
              <a:ext uri="{FF2B5EF4-FFF2-40B4-BE49-F238E27FC236}">
                <a16:creationId xmlns:a16="http://schemas.microsoft.com/office/drawing/2014/main" id="{4E93D089-9B39-08EE-3082-53CE5B365BF1}"/>
              </a:ext>
            </a:extLst>
          </p:cNvPr>
          <p:cNvSpPr/>
          <p:nvPr/>
        </p:nvSpPr>
        <p:spPr>
          <a:xfrm>
            <a:off x="9655968" y="2538872"/>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57" name="TextBox 1056">
            <a:extLst>
              <a:ext uri="{FF2B5EF4-FFF2-40B4-BE49-F238E27FC236}">
                <a16:creationId xmlns:a16="http://schemas.microsoft.com/office/drawing/2014/main" id="{7C25E12E-4887-20B6-D5A1-B0FC97896905}"/>
              </a:ext>
            </a:extLst>
          </p:cNvPr>
          <p:cNvSpPr txBox="1"/>
          <p:nvPr/>
        </p:nvSpPr>
        <p:spPr>
          <a:xfrm>
            <a:off x="9670551" y="1490031"/>
            <a:ext cx="418704" cy="369332"/>
          </a:xfrm>
          <a:prstGeom prst="rect">
            <a:avLst/>
          </a:prstGeom>
          <a:noFill/>
        </p:spPr>
        <p:txBody>
          <a:bodyPr wrap="none" rtlCol="0">
            <a:spAutoFit/>
          </a:bodyPr>
          <a:lstStyle/>
          <a:p>
            <a:r>
              <a:rPr lang="en-IN"/>
              <a:t>33</a:t>
            </a:r>
          </a:p>
        </p:txBody>
      </p:sp>
      <p:sp>
        <p:nvSpPr>
          <p:cNvPr id="1058" name="TextBox 1057">
            <a:extLst>
              <a:ext uri="{FF2B5EF4-FFF2-40B4-BE49-F238E27FC236}">
                <a16:creationId xmlns:a16="http://schemas.microsoft.com/office/drawing/2014/main" id="{89D26942-7D43-CB60-5B04-03E195BAFBD0}"/>
              </a:ext>
            </a:extLst>
          </p:cNvPr>
          <p:cNvSpPr txBox="1"/>
          <p:nvPr/>
        </p:nvSpPr>
        <p:spPr>
          <a:xfrm>
            <a:off x="9670551" y="2032261"/>
            <a:ext cx="418704" cy="369332"/>
          </a:xfrm>
          <a:prstGeom prst="rect">
            <a:avLst/>
          </a:prstGeom>
          <a:noFill/>
        </p:spPr>
        <p:txBody>
          <a:bodyPr wrap="none" rtlCol="0">
            <a:spAutoFit/>
          </a:bodyPr>
          <a:lstStyle/>
          <a:p>
            <a:r>
              <a:rPr lang="en-IN"/>
              <a:t>30</a:t>
            </a:r>
          </a:p>
        </p:txBody>
      </p:sp>
      <p:sp>
        <p:nvSpPr>
          <p:cNvPr id="1059" name="TextBox 1058">
            <a:extLst>
              <a:ext uri="{FF2B5EF4-FFF2-40B4-BE49-F238E27FC236}">
                <a16:creationId xmlns:a16="http://schemas.microsoft.com/office/drawing/2014/main" id="{6274EFD6-C458-9F04-A479-B70B7B7DFAE6}"/>
              </a:ext>
            </a:extLst>
          </p:cNvPr>
          <p:cNvSpPr txBox="1"/>
          <p:nvPr/>
        </p:nvSpPr>
        <p:spPr>
          <a:xfrm>
            <a:off x="9670551" y="2560263"/>
            <a:ext cx="418704" cy="369332"/>
          </a:xfrm>
          <a:prstGeom prst="rect">
            <a:avLst/>
          </a:prstGeom>
          <a:noFill/>
        </p:spPr>
        <p:txBody>
          <a:bodyPr wrap="none" rtlCol="0">
            <a:spAutoFit/>
          </a:bodyPr>
          <a:lstStyle/>
          <a:p>
            <a:r>
              <a:rPr lang="en-IN"/>
              <a:t>12</a:t>
            </a:r>
          </a:p>
        </p:txBody>
      </p:sp>
      <p:pic>
        <p:nvPicPr>
          <p:cNvPr id="1060" name="Graphic 1059" descr="Arrow Right with solid fill">
            <a:extLst>
              <a:ext uri="{FF2B5EF4-FFF2-40B4-BE49-F238E27FC236}">
                <a16:creationId xmlns:a16="http://schemas.microsoft.com/office/drawing/2014/main" id="{455609A5-E850-54E9-C947-4B923C536F0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18421" y="1489278"/>
            <a:ext cx="855306" cy="369332"/>
          </a:xfrm>
          <a:prstGeom prst="rect">
            <a:avLst/>
          </a:prstGeom>
        </p:spPr>
      </p:pic>
      <p:sp>
        <p:nvSpPr>
          <p:cNvPr id="1061" name="Oval 1060">
            <a:extLst>
              <a:ext uri="{FF2B5EF4-FFF2-40B4-BE49-F238E27FC236}">
                <a16:creationId xmlns:a16="http://schemas.microsoft.com/office/drawing/2014/main" id="{CA93CB98-4B77-2473-2D73-9180EBDF1FA2}"/>
              </a:ext>
            </a:extLst>
          </p:cNvPr>
          <p:cNvSpPr/>
          <p:nvPr/>
        </p:nvSpPr>
        <p:spPr>
          <a:xfrm>
            <a:off x="10973727" y="1461456"/>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62" name="TextBox 1061">
            <a:extLst>
              <a:ext uri="{FF2B5EF4-FFF2-40B4-BE49-F238E27FC236}">
                <a16:creationId xmlns:a16="http://schemas.microsoft.com/office/drawing/2014/main" id="{91C2DEF0-6826-EDA4-1DC4-4461DFDB0093}"/>
              </a:ext>
            </a:extLst>
          </p:cNvPr>
          <p:cNvSpPr txBox="1"/>
          <p:nvPr/>
        </p:nvSpPr>
        <p:spPr>
          <a:xfrm>
            <a:off x="10988310" y="1488523"/>
            <a:ext cx="418704" cy="369332"/>
          </a:xfrm>
          <a:prstGeom prst="rect">
            <a:avLst/>
          </a:prstGeom>
          <a:noFill/>
        </p:spPr>
        <p:txBody>
          <a:bodyPr wrap="none" rtlCol="0">
            <a:spAutoFit/>
          </a:bodyPr>
          <a:lstStyle/>
          <a:p>
            <a:r>
              <a:rPr lang="en-IN"/>
              <a:t>15</a:t>
            </a:r>
          </a:p>
        </p:txBody>
      </p:sp>
      <p:pic>
        <p:nvPicPr>
          <p:cNvPr id="1063" name="Graphic 1062" descr="Arrow Right with solid fill">
            <a:extLst>
              <a:ext uri="{FF2B5EF4-FFF2-40B4-BE49-F238E27FC236}">
                <a16:creationId xmlns:a16="http://schemas.microsoft.com/office/drawing/2014/main" id="{ED2AEB78-B7F1-C8CB-932C-5ADCA9057E3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33004" y="2022407"/>
            <a:ext cx="855306" cy="369332"/>
          </a:xfrm>
          <a:prstGeom prst="rect">
            <a:avLst/>
          </a:prstGeom>
        </p:spPr>
      </p:pic>
      <p:sp>
        <p:nvSpPr>
          <p:cNvPr id="1064" name="Oval 1063">
            <a:extLst>
              <a:ext uri="{FF2B5EF4-FFF2-40B4-BE49-F238E27FC236}">
                <a16:creationId xmlns:a16="http://schemas.microsoft.com/office/drawing/2014/main" id="{BB869B51-D811-1810-BA9A-855481F8357D}"/>
              </a:ext>
            </a:extLst>
          </p:cNvPr>
          <p:cNvSpPr/>
          <p:nvPr/>
        </p:nvSpPr>
        <p:spPr>
          <a:xfrm>
            <a:off x="10988310" y="1994585"/>
            <a:ext cx="447870" cy="423467"/>
          </a:xfrm>
          <a:prstGeom prst="ellipse">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65" name="TextBox 1064">
            <a:extLst>
              <a:ext uri="{FF2B5EF4-FFF2-40B4-BE49-F238E27FC236}">
                <a16:creationId xmlns:a16="http://schemas.microsoft.com/office/drawing/2014/main" id="{DC9A1559-E85D-E230-34A8-0085C56FD413}"/>
              </a:ext>
            </a:extLst>
          </p:cNvPr>
          <p:cNvSpPr txBox="1"/>
          <p:nvPr/>
        </p:nvSpPr>
        <p:spPr>
          <a:xfrm>
            <a:off x="11002893" y="2021652"/>
            <a:ext cx="418704" cy="369332"/>
          </a:xfrm>
          <a:prstGeom prst="rect">
            <a:avLst/>
          </a:prstGeom>
          <a:noFill/>
        </p:spPr>
        <p:txBody>
          <a:bodyPr wrap="none" rtlCol="0">
            <a:spAutoFit/>
          </a:bodyPr>
          <a:lstStyle/>
          <a:p>
            <a:r>
              <a:rPr lang="en-IN"/>
              <a:t>22</a:t>
            </a:r>
          </a:p>
        </p:txBody>
      </p:sp>
      <p:sp>
        <p:nvSpPr>
          <p:cNvPr id="1066" name="TextBox 1065">
            <a:extLst>
              <a:ext uri="{FF2B5EF4-FFF2-40B4-BE49-F238E27FC236}">
                <a16:creationId xmlns:a16="http://schemas.microsoft.com/office/drawing/2014/main" id="{98BACD46-7FF1-C348-E4B5-CF3AF9503AFC}"/>
              </a:ext>
            </a:extLst>
          </p:cNvPr>
          <p:cNvSpPr txBox="1"/>
          <p:nvPr/>
        </p:nvSpPr>
        <p:spPr>
          <a:xfrm>
            <a:off x="867747" y="5402424"/>
            <a:ext cx="2015552" cy="369332"/>
          </a:xfrm>
          <a:prstGeom prst="rect">
            <a:avLst/>
          </a:prstGeom>
          <a:noFill/>
        </p:spPr>
        <p:txBody>
          <a:bodyPr wrap="none" rtlCol="0">
            <a:spAutoFit/>
          </a:bodyPr>
          <a:lstStyle/>
          <a:p>
            <a:r>
              <a:rPr lang="en-IN"/>
              <a:t>MINIMUM VALUE : </a:t>
            </a:r>
          </a:p>
        </p:txBody>
      </p:sp>
      <p:sp>
        <p:nvSpPr>
          <p:cNvPr id="1067" name="TextBox 1066">
            <a:extLst>
              <a:ext uri="{FF2B5EF4-FFF2-40B4-BE49-F238E27FC236}">
                <a16:creationId xmlns:a16="http://schemas.microsoft.com/office/drawing/2014/main" id="{218E9494-1644-AAEA-58C0-18183D9BE65A}"/>
              </a:ext>
            </a:extLst>
          </p:cNvPr>
          <p:cNvSpPr txBox="1"/>
          <p:nvPr/>
        </p:nvSpPr>
        <p:spPr>
          <a:xfrm>
            <a:off x="2808514" y="5402424"/>
            <a:ext cx="418704" cy="369332"/>
          </a:xfrm>
          <a:prstGeom prst="rect">
            <a:avLst/>
          </a:prstGeom>
          <a:noFill/>
        </p:spPr>
        <p:txBody>
          <a:bodyPr wrap="none" rtlCol="0">
            <a:spAutoFit/>
          </a:bodyPr>
          <a:lstStyle/>
          <a:p>
            <a:r>
              <a:rPr lang="en-IN"/>
              <a:t>25</a:t>
            </a:r>
          </a:p>
        </p:txBody>
      </p:sp>
      <p:sp>
        <p:nvSpPr>
          <p:cNvPr id="1068" name="TextBox 1067">
            <a:extLst>
              <a:ext uri="{FF2B5EF4-FFF2-40B4-BE49-F238E27FC236}">
                <a16:creationId xmlns:a16="http://schemas.microsoft.com/office/drawing/2014/main" id="{0B381267-FEFD-0593-B90A-1BBFB520B32B}"/>
              </a:ext>
            </a:extLst>
          </p:cNvPr>
          <p:cNvSpPr txBox="1"/>
          <p:nvPr/>
        </p:nvSpPr>
        <p:spPr>
          <a:xfrm>
            <a:off x="3227218" y="5402424"/>
            <a:ext cx="418704" cy="369332"/>
          </a:xfrm>
          <a:prstGeom prst="rect">
            <a:avLst/>
          </a:prstGeom>
          <a:noFill/>
        </p:spPr>
        <p:txBody>
          <a:bodyPr wrap="none" rtlCol="0">
            <a:spAutoFit/>
          </a:bodyPr>
          <a:lstStyle/>
          <a:p>
            <a:r>
              <a:rPr lang="en-IN"/>
              <a:t>15</a:t>
            </a:r>
          </a:p>
        </p:txBody>
      </p:sp>
      <p:sp>
        <p:nvSpPr>
          <p:cNvPr id="1069" name="TextBox 1068">
            <a:extLst>
              <a:ext uri="{FF2B5EF4-FFF2-40B4-BE49-F238E27FC236}">
                <a16:creationId xmlns:a16="http://schemas.microsoft.com/office/drawing/2014/main" id="{D5108078-1049-0424-3A31-4310D5CCE994}"/>
              </a:ext>
            </a:extLst>
          </p:cNvPr>
          <p:cNvSpPr txBox="1"/>
          <p:nvPr/>
        </p:nvSpPr>
        <p:spPr>
          <a:xfrm>
            <a:off x="3645922" y="5402424"/>
            <a:ext cx="418704" cy="369332"/>
          </a:xfrm>
          <a:prstGeom prst="rect">
            <a:avLst/>
          </a:prstGeom>
          <a:noFill/>
        </p:spPr>
        <p:txBody>
          <a:bodyPr wrap="none" rtlCol="0">
            <a:spAutoFit/>
          </a:bodyPr>
          <a:lstStyle/>
          <a:p>
            <a:r>
              <a:rPr lang="en-IN"/>
              <a:t>33</a:t>
            </a:r>
          </a:p>
        </p:txBody>
      </p:sp>
    </p:spTree>
    <p:extLst>
      <p:ext uri="{BB962C8B-B14F-4D97-AF65-F5344CB8AC3E}">
        <p14:creationId xmlns:p14="http://schemas.microsoft.com/office/powerpoint/2010/main" val="2747447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4000" fill="hold" grpId="0" nodeType="clickEffect">
                                  <p:stCondLst>
                                    <p:cond delay="0"/>
                                  </p:stCondLst>
                                  <p:childTnLst>
                                    <p:animEffect transition="out" filter="fade">
                                      <p:cBhvr>
                                        <p:cTn id="6" dur="500" tmFilter="0, 0; .2, .5; .8, .5; 1, 0"/>
                                        <p:tgtEl>
                                          <p:spTgt spid="56"/>
                                        </p:tgtEl>
                                      </p:cBhvr>
                                    </p:animEffect>
                                    <p:animScale>
                                      <p:cBhvr>
                                        <p:cTn id="7" dur="250" autoRev="1" fill="hold"/>
                                        <p:tgtEl>
                                          <p:spTgt spid="56"/>
                                        </p:tgtEl>
                                      </p:cBhvr>
                                      <p:by x="105000" y="105000"/>
                                    </p:animScale>
                                  </p:childTnLst>
                                </p:cTn>
                              </p:par>
                              <p:par>
                                <p:cTn id="8" presetID="26" presetClass="emph" presetSubtype="0" repeatCount="4000" fill="hold" grpId="0" nodeType="withEffect">
                                  <p:stCondLst>
                                    <p:cond delay="0"/>
                                  </p:stCondLst>
                                  <p:childTnLst>
                                    <p:animEffect transition="out" filter="fade">
                                      <p:cBhvr>
                                        <p:cTn id="9" dur="500" tmFilter="0, 0; .2, .5; .8, .5; 1, 0"/>
                                        <p:tgtEl>
                                          <p:spTgt spid="57"/>
                                        </p:tgtEl>
                                      </p:cBhvr>
                                    </p:animEffect>
                                    <p:animScale>
                                      <p:cBhvr>
                                        <p:cTn id="10" dur="250" autoRev="1" fill="hold"/>
                                        <p:tgtEl>
                                          <p:spTgt spid="57"/>
                                        </p:tgtEl>
                                      </p:cBhvr>
                                      <p:by x="105000" y="105000"/>
                                    </p:animScale>
                                  </p:childTnLst>
                                </p:cTn>
                              </p:par>
                              <p:par>
                                <p:cTn id="11" presetID="26" presetClass="emph" presetSubtype="0" repeatCount="4000" fill="hold" grpId="0" nodeType="withEffect">
                                  <p:stCondLst>
                                    <p:cond delay="0"/>
                                  </p:stCondLst>
                                  <p:childTnLst>
                                    <p:animEffect transition="out" filter="fade">
                                      <p:cBhvr>
                                        <p:cTn id="12" dur="500" tmFilter="0, 0; .2, .5; .8, .5; 1, 0"/>
                                        <p:tgtEl>
                                          <p:spTgt spid="58"/>
                                        </p:tgtEl>
                                      </p:cBhvr>
                                    </p:animEffect>
                                    <p:animScale>
                                      <p:cBhvr>
                                        <p:cTn id="13" dur="250" autoRev="1" fill="hold"/>
                                        <p:tgtEl>
                                          <p:spTgt spid="58"/>
                                        </p:tgtEl>
                                      </p:cBhvr>
                                      <p:by x="105000" y="105000"/>
                                    </p:animScale>
                                  </p:childTnLst>
                                </p:cTn>
                              </p:par>
                              <p:par>
                                <p:cTn id="14" presetID="26" presetClass="emph" presetSubtype="0" repeatCount="4000" fill="hold" grpId="0" nodeType="withEffect">
                                  <p:stCondLst>
                                    <p:cond delay="0"/>
                                  </p:stCondLst>
                                  <p:childTnLst>
                                    <p:animEffect transition="out" filter="fade">
                                      <p:cBhvr>
                                        <p:cTn id="15" dur="500" tmFilter="0, 0; .2, .5; .8, .5; 1, 0"/>
                                        <p:tgtEl>
                                          <p:spTgt spid="59"/>
                                        </p:tgtEl>
                                      </p:cBhvr>
                                    </p:animEffect>
                                    <p:animScale>
                                      <p:cBhvr>
                                        <p:cTn id="16" dur="250" autoRev="1" fill="hold"/>
                                        <p:tgtEl>
                                          <p:spTgt spid="59"/>
                                        </p:tgtEl>
                                      </p:cBhvr>
                                      <p:by x="105000" y="105000"/>
                                    </p:animScale>
                                  </p:childTnLst>
                                </p:cTn>
                              </p:par>
                            </p:childTnLst>
                          </p:cTn>
                        </p:par>
                        <p:par>
                          <p:cTn id="17" fill="hold">
                            <p:stCondLst>
                              <p:cond delay="2000"/>
                            </p:stCondLst>
                            <p:childTnLst>
                              <p:par>
                                <p:cTn id="18" presetID="7" presetClass="emph" presetSubtype="1" repeatCount="indefinite" nodeType="afterEffect">
                                  <p:stCondLst>
                                    <p:cond delay="0"/>
                                  </p:stCondLst>
                                  <p:endCondLst>
                                    <p:cond evt="onNext" delay="0">
                                      <p:tgtEl>
                                        <p:sldTgt/>
                                      </p:tgtEl>
                                    </p:cond>
                                  </p:endCondLst>
                                  <p:childTnLst>
                                    <p:set>
                                      <p:cBhvr>
                                        <p:cTn id="19" dur="indefinite"/>
                                        <p:tgtEl>
                                          <p:spTgt spid="56"/>
                                        </p:tgtEl>
                                        <p:attrNameLst>
                                          <p:attrName>stroke.color</p:attrName>
                                        </p:attrNameLst>
                                      </p:cBhvr>
                                      <p:to>
                                        <p:clrVal>
                                          <a:srgbClr val="FF0000"/>
                                        </p:clrVal>
                                      </p:to>
                                    </p:set>
                                    <p:set>
                                      <p:cBhvr>
                                        <p:cTn id="20" dur="indefinite"/>
                                        <p:tgtEl>
                                          <p:spTgt spid="56"/>
                                        </p:tgtEl>
                                        <p:attrNameLst>
                                          <p:attrName>stroke.on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6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6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6" presetClass="emph" presetSubtype="0" repeatCount="4000" fill="hold" grpId="0" nodeType="clickEffect">
                                  <p:stCondLst>
                                    <p:cond delay="0"/>
                                  </p:stCondLst>
                                  <p:childTnLst>
                                    <p:animEffect transition="out" filter="fade">
                                      <p:cBhvr>
                                        <p:cTn id="30" dur="500" tmFilter="0, 0; .2, .5; .8, .5; 1, 0"/>
                                        <p:tgtEl>
                                          <p:spTgt spid="1034"/>
                                        </p:tgtEl>
                                      </p:cBhvr>
                                    </p:animEffect>
                                    <p:animScale>
                                      <p:cBhvr>
                                        <p:cTn id="31" dur="250" autoRev="1" fill="hold"/>
                                        <p:tgtEl>
                                          <p:spTgt spid="1034"/>
                                        </p:tgtEl>
                                      </p:cBhvr>
                                      <p:by x="105000" y="105000"/>
                                    </p:animScale>
                                  </p:childTnLst>
                                </p:cTn>
                              </p:par>
                              <p:par>
                                <p:cTn id="32" presetID="26" presetClass="emph" presetSubtype="0" repeatCount="4000" fill="hold" grpId="0" nodeType="withEffect">
                                  <p:stCondLst>
                                    <p:cond delay="0"/>
                                  </p:stCondLst>
                                  <p:childTnLst>
                                    <p:animEffect transition="out" filter="fade">
                                      <p:cBhvr>
                                        <p:cTn id="33" dur="500" tmFilter="0, 0; .2, .5; .8, .5; 1, 0"/>
                                        <p:tgtEl>
                                          <p:spTgt spid="1035"/>
                                        </p:tgtEl>
                                      </p:cBhvr>
                                    </p:animEffect>
                                    <p:animScale>
                                      <p:cBhvr>
                                        <p:cTn id="34" dur="250" autoRev="1" fill="hold"/>
                                        <p:tgtEl>
                                          <p:spTgt spid="1035"/>
                                        </p:tgtEl>
                                      </p:cBhvr>
                                      <p:by x="105000" y="105000"/>
                                    </p:animScale>
                                  </p:childTnLst>
                                </p:cTn>
                              </p:par>
                              <p:par>
                                <p:cTn id="35" presetID="26" presetClass="emph" presetSubtype="0" repeatCount="4000" fill="hold" grpId="0" nodeType="withEffect">
                                  <p:stCondLst>
                                    <p:cond delay="0"/>
                                  </p:stCondLst>
                                  <p:childTnLst>
                                    <p:animEffect transition="out" filter="fade">
                                      <p:cBhvr>
                                        <p:cTn id="36" dur="500" tmFilter="0, 0; .2, .5; .8, .5; 1, 0"/>
                                        <p:tgtEl>
                                          <p:spTgt spid="1036"/>
                                        </p:tgtEl>
                                      </p:cBhvr>
                                    </p:animEffect>
                                    <p:animScale>
                                      <p:cBhvr>
                                        <p:cTn id="37" dur="250" autoRev="1" fill="hold"/>
                                        <p:tgtEl>
                                          <p:spTgt spid="1036"/>
                                        </p:tgtEl>
                                      </p:cBhvr>
                                      <p:by x="105000" y="105000"/>
                                    </p:animScale>
                                  </p:childTnLst>
                                </p:cTn>
                              </p:par>
                              <p:par>
                                <p:cTn id="38" presetID="26" presetClass="emph" presetSubtype="0" repeatCount="4000" fill="hold" grpId="0" nodeType="withEffect">
                                  <p:stCondLst>
                                    <p:cond delay="0"/>
                                  </p:stCondLst>
                                  <p:childTnLst>
                                    <p:animEffect transition="out" filter="fade">
                                      <p:cBhvr>
                                        <p:cTn id="39" dur="500" tmFilter="0, 0; .2, .5; .8, .5; 1, 0"/>
                                        <p:tgtEl>
                                          <p:spTgt spid="1046"/>
                                        </p:tgtEl>
                                      </p:cBhvr>
                                    </p:animEffect>
                                    <p:animScale>
                                      <p:cBhvr>
                                        <p:cTn id="40" dur="250" autoRev="1" fill="hold"/>
                                        <p:tgtEl>
                                          <p:spTgt spid="1046"/>
                                        </p:tgtEl>
                                      </p:cBhvr>
                                      <p:by x="105000" y="105000"/>
                                    </p:animScale>
                                  </p:childTnLst>
                                </p:cTn>
                              </p:par>
                              <p:par>
                                <p:cTn id="41" presetID="26" presetClass="emph" presetSubtype="0" repeatCount="4000" fill="hold" grpId="0" nodeType="withEffect">
                                  <p:stCondLst>
                                    <p:cond delay="0"/>
                                  </p:stCondLst>
                                  <p:childTnLst>
                                    <p:animEffect transition="out" filter="fade">
                                      <p:cBhvr>
                                        <p:cTn id="42" dur="500" tmFilter="0, 0; .2, .5; .8, .5; 1, 0"/>
                                        <p:tgtEl>
                                          <p:spTgt spid="1043"/>
                                        </p:tgtEl>
                                      </p:cBhvr>
                                    </p:animEffect>
                                    <p:animScale>
                                      <p:cBhvr>
                                        <p:cTn id="43" dur="250" autoRev="1" fill="hold"/>
                                        <p:tgtEl>
                                          <p:spTgt spid="1043"/>
                                        </p:tgtEl>
                                      </p:cBhvr>
                                      <p:by x="105000" y="105000"/>
                                    </p:animScale>
                                  </p:childTnLst>
                                </p:cTn>
                              </p:par>
                            </p:childTnLst>
                          </p:cTn>
                        </p:par>
                        <p:par>
                          <p:cTn id="44" fill="hold">
                            <p:stCondLst>
                              <p:cond delay="2000"/>
                            </p:stCondLst>
                            <p:childTnLst>
                              <p:par>
                                <p:cTn id="45" presetID="7" presetClass="emph" presetSubtype="1" repeatCount="indefinite" nodeType="afterEffect">
                                  <p:stCondLst>
                                    <p:cond delay="0"/>
                                  </p:stCondLst>
                                  <p:endCondLst>
                                    <p:cond evt="onNext" delay="0">
                                      <p:tgtEl>
                                        <p:sldTgt/>
                                      </p:tgtEl>
                                    </p:cond>
                                  </p:endCondLst>
                                  <p:childTnLst>
                                    <p:set>
                                      <p:cBhvr>
                                        <p:cTn id="46" dur="indefinite"/>
                                        <p:tgtEl>
                                          <p:spTgt spid="1034"/>
                                        </p:tgtEl>
                                        <p:attrNameLst>
                                          <p:attrName>stroke.color</p:attrName>
                                        </p:attrNameLst>
                                      </p:cBhvr>
                                      <p:to>
                                        <p:clrVal>
                                          <a:srgbClr val="FF0000"/>
                                        </p:clrVal>
                                      </p:to>
                                    </p:set>
                                    <p:set>
                                      <p:cBhvr>
                                        <p:cTn id="47" dur="indefinite"/>
                                        <p:tgtEl>
                                          <p:spTgt spid="1034"/>
                                        </p:tgtEl>
                                        <p:attrNameLst>
                                          <p:attrName>stroke.on</p:attrName>
                                        </p:attrNameLst>
                                      </p:cBhvr>
                                      <p:to>
                                        <p:strVal val="tru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1068"/>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26" presetClass="emph" presetSubtype="0" repeatCount="4000" fill="hold" grpId="0" nodeType="clickEffect">
                                  <p:stCondLst>
                                    <p:cond delay="0"/>
                                  </p:stCondLst>
                                  <p:childTnLst>
                                    <p:animEffect transition="out" filter="fade">
                                      <p:cBhvr>
                                        <p:cTn id="55" dur="500" tmFilter="0, 0; .2, .5; .8, .5; 1, 0"/>
                                        <p:tgtEl>
                                          <p:spTgt spid="1054"/>
                                        </p:tgtEl>
                                      </p:cBhvr>
                                    </p:animEffect>
                                    <p:animScale>
                                      <p:cBhvr>
                                        <p:cTn id="56" dur="250" autoRev="1" fill="hold"/>
                                        <p:tgtEl>
                                          <p:spTgt spid="1054"/>
                                        </p:tgtEl>
                                      </p:cBhvr>
                                      <p:by x="105000" y="105000"/>
                                    </p:animScale>
                                  </p:childTnLst>
                                </p:cTn>
                              </p:par>
                              <p:par>
                                <p:cTn id="57" presetID="26" presetClass="emph" presetSubtype="0" repeatCount="4000" fill="hold" grpId="0" nodeType="withEffect">
                                  <p:stCondLst>
                                    <p:cond delay="0"/>
                                  </p:stCondLst>
                                  <p:childTnLst>
                                    <p:animEffect transition="out" filter="fade">
                                      <p:cBhvr>
                                        <p:cTn id="58" dur="500" tmFilter="0, 0; .2, .5; .8, .5; 1, 0"/>
                                        <p:tgtEl>
                                          <p:spTgt spid="1055"/>
                                        </p:tgtEl>
                                      </p:cBhvr>
                                    </p:animEffect>
                                    <p:animScale>
                                      <p:cBhvr>
                                        <p:cTn id="59" dur="250" autoRev="1" fill="hold"/>
                                        <p:tgtEl>
                                          <p:spTgt spid="1055"/>
                                        </p:tgtEl>
                                      </p:cBhvr>
                                      <p:by x="105000" y="105000"/>
                                    </p:animScale>
                                  </p:childTnLst>
                                </p:cTn>
                              </p:par>
                              <p:par>
                                <p:cTn id="60" presetID="26" presetClass="emph" presetSubtype="0" repeatCount="4000" fill="hold" grpId="0" nodeType="withEffect">
                                  <p:stCondLst>
                                    <p:cond delay="0"/>
                                  </p:stCondLst>
                                  <p:childTnLst>
                                    <p:animEffect transition="out" filter="fade">
                                      <p:cBhvr>
                                        <p:cTn id="61" dur="500" tmFilter="0, 0; .2, .5; .8, .5; 1, 0"/>
                                        <p:tgtEl>
                                          <p:spTgt spid="1056"/>
                                        </p:tgtEl>
                                      </p:cBhvr>
                                    </p:animEffect>
                                    <p:animScale>
                                      <p:cBhvr>
                                        <p:cTn id="62" dur="250" autoRev="1" fill="hold"/>
                                        <p:tgtEl>
                                          <p:spTgt spid="1056"/>
                                        </p:tgtEl>
                                      </p:cBhvr>
                                      <p:by x="105000" y="105000"/>
                                    </p:animScale>
                                  </p:childTnLst>
                                </p:cTn>
                              </p:par>
                              <p:par>
                                <p:cTn id="63" presetID="26" presetClass="emph" presetSubtype="0" repeatCount="4000" fill="hold" grpId="0" nodeType="withEffect">
                                  <p:stCondLst>
                                    <p:cond delay="0"/>
                                  </p:stCondLst>
                                  <p:childTnLst>
                                    <p:animEffect transition="out" filter="fade">
                                      <p:cBhvr>
                                        <p:cTn id="64" dur="500" tmFilter="0, 0; .2, .5; .8, .5; 1, 0"/>
                                        <p:tgtEl>
                                          <p:spTgt spid="1061"/>
                                        </p:tgtEl>
                                      </p:cBhvr>
                                    </p:animEffect>
                                    <p:animScale>
                                      <p:cBhvr>
                                        <p:cTn id="65" dur="250" autoRev="1" fill="hold"/>
                                        <p:tgtEl>
                                          <p:spTgt spid="1061"/>
                                        </p:tgtEl>
                                      </p:cBhvr>
                                      <p:by x="105000" y="105000"/>
                                    </p:animScale>
                                  </p:childTnLst>
                                </p:cTn>
                              </p:par>
                              <p:par>
                                <p:cTn id="66" presetID="26" presetClass="emph" presetSubtype="0" repeatCount="4000" fill="hold" grpId="0" nodeType="withEffect">
                                  <p:stCondLst>
                                    <p:cond delay="0"/>
                                  </p:stCondLst>
                                  <p:childTnLst>
                                    <p:animEffect transition="out" filter="fade">
                                      <p:cBhvr>
                                        <p:cTn id="67" dur="500" tmFilter="0, 0; .2, .5; .8, .5; 1, 0"/>
                                        <p:tgtEl>
                                          <p:spTgt spid="1064"/>
                                        </p:tgtEl>
                                      </p:cBhvr>
                                    </p:animEffect>
                                    <p:animScale>
                                      <p:cBhvr>
                                        <p:cTn id="68" dur="250" autoRev="1" fill="hold"/>
                                        <p:tgtEl>
                                          <p:spTgt spid="1064"/>
                                        </p:tgtEl>
                                      </p:cBhvr>
                                      <p:by x="105000" y="105000"/>
                                    </p:animScale>
                                  </p:childTnLst>
                                </p:cTn>
                              </p:par>
                            </p:childTnLst>
                          </p:cTn>
                        </p:par>
                        <p:par>
                          <p:cTn id="69" fill="hold">
                            <p:stCondLst>
                              <p:cond delay="2000"/>
                            </p:stCondLst>
                            <p:childTnLst>
                              <p:par>
                                <p:cTn id="70" presetID="7" presetClass="emph" presetSubtype="1" repeatCount="indefinite" nodeType="afterEffect">
                                  <p:stCondLst>
                                    <p:cond delay="0"/>
                                  </p:stCondLst>
                                  <p:endCondLst>
                                    <p:cond evt="onNext" delay="0">
                                      <p:tgtEl>
                                        <p:sldTgt/>
                                      </p:tgtEl>
                                    </p:cond>
                                  </p:endCondLst>
                                  <p:childTnLst>
                                    <p:set>
                                      <p:cBhvr>
                                        <p:cTn id="71" dur="indefinite"/>
                                        <p:tgtEl>
                                          <p:spTgt spid="1054"/>
                                        </p:tgtEl>
                                        <p:attrNameLst>
                                          <p:attrName>stroke.color</p:attrName>
                                        </p:attrNameLst>
                                      </p:cBhvr>
                                      <p:to>
                                        <p:clrVal>
                                          <a:srgbClr val="FF0000"/>
                                        </p:clrVal>
                                      </p:to>
                                    </p:set>
                                    <p:set>
                                      <p:cBhvr>
                                        <p:cTn id="72" dur="indefinite"/>
                                        <p:tgtEl>
                                          <p:spTgt spid="1054"/>
                                        </p:tgtEl>
                                        <p:attrNameLst>
                                          <p:attrName>stroke.on</p:attrName>
                                        </p:attrNameLst>
                                      </p:cBhvr>
                                      <p:to>
                                        <p:strVal val="tru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10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animBg="1"/>
      <p:bldP spid="59" grpId="0" animBg="1"/>
      <p:bldP spid="1034" grpId="0" animBg="1"/>
      <p:bldP spid="1035" grpId="0" animBg="1"/>
      <p:bldP spid="1036" grpId="0" animBg="1"/>
      <p:bldP spid="1043" grpId="0" animBg="1"/>
      <p:bldP spid="1046" grpId="0" animBg="1"/>
      <p:bldP spid="1054" grpId="0" animBg="1"/>
      <p:bldP spid="1055" grpId="0" animBg="1"/>
      <p:bldP spid="1056" grpId="0" animBg="1"/>
      <p:bldP spid="1061" grpId="0" animBg="1"/>
      <p:bldP spid="1064" grpId="0" animBg="1"/>
      <p:bldP spid="1066" grpId="0"/>
      <p:bldP spid="1067" grpId="0"/>
      <p:bldP spid="1068" grpId="0"/>
      <p:bldP spid="106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B0D13D32-3182-E88B-C696-B91BC9425373}"/>
              </a:ext>
            </a:extLst>
          </p:cNvPr>
          <p:cNvGraphicFramePr/>
          <p:nvPr>
            <p:extLst>
              <p:ext uri="{D42A27DB-BD31-4B8C-83A1-F6EECF244321}">
                <p14:modId xmlns:p14="http://schemas.microsoft.com/office/powerpoint/2010/main" val="655793163"/>
              </p:ext>
            </p:extLst>
          </p:nvPr>
        </p:nvGraphicFramePr>
        <p:xfrm>
          <a:off x="0" y="677340"/>
          <a:ext cx="12191999" cy="6012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007A648C-7CC2-2E28-CA76-A0AA22E9A336}"/>
              </a:ext>
            </a:extLst>
          </p:cNvPr>
          <p:cNvSpPr txBox="1"/>
          <p:nvPr/>
        </p:nvSpPr>
        <p:spPr>
          <a:xfrm>
            <a:off x="1140542" y="245806"/>
            <a:ext cx="1582993" cy="369332"/>
          </a:xfrm>
          <a:prstGeom prst="rect">
            <a:avLst/>
          </a:prstGeom>
          <a:noFill/>
        </p:spPr>
        <p:txBody>
          <a:bodyPr wrap="square" rtlCol="0">
            <a:spAutoFit/>
          </a:bodyPr>
          <a:lstStyle/>
          <a:p>
            <a:r>
              <a:rPr lang="en-IN"/>
              <a:t>COMPARISION</a:t>
            </a:r>
          </a:p>
        </p:txBody>
      </p:sp>
    </p:spTree>
    <p:extLst>
      <p:ext uri="{BB962C8B-B14F-4D97-AF65-F5344CB8AC3E}">
        <p14:creationId xmlns:p14="http://schemas.microsoft.com/office/powerpoint/2010/main" val="30438317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51C73-A1DE-41E2-0379-1482063991ED}"/>
              </a:ext>
            </a:extLst>
          </p:cNvPr>
          <p:cNvSpPr>
            <a:spLocks noGrp="1"/>
          </p:cNvSpPr>
          <p:nvPr>
            <p:ph type="title"/>
          </p:nvPr>
        </p:nvSpPr>
        <p:spPr/>
        <p:txBody>
          <a:bodyPr/>
          <a:lstStyle/>
          <a:p>
            <a:r>
              <a:rPr lang="en-IN"/>
              <a:t>Benefits </a:t>
            </a:r>
          </a:p>
        </p:txBody>
      </p:sp>
      <p:sp>
        <p:nvSpPr>
          <p:cNvPr id="3" name="Content Placeholder 2">
            <a:extLst>
              <a:ext uri="{FF2B5EF4-FFF2-40B4-BE49-F238E27FC236}">
                <a16:creationId xmlns:a16="http://schemas.microsoft.com/office/drawing/2014/main" id="{A025096F-C770-FFB1-BF29-E1E258DCE56B}"/>
              </a:ext>
            </a:extLst>
          </p:cNvPr>
          <p:cNvSpPr>
            <a:spLocks noGrp="1"/>
          </p:cNvSpPr>
          <p:nvPr>
            <p:ph idx="1"/>
          </p:nvPr>
        </p:nvSpPr>
        <p:spPr/>
        <p:txBody>
          <a:bodyPr/>
          <a:lstStyle/>
          <a:p>
            <a:r>
              <a:rPr lang="en-IN" b="0" i="0">
                <a:solidFill>
                  <a:srgbClr val="1F1F1F"/>
                </a:solidFill>
                <a:effectLst/>
                <a:latin typeface="Google Sans"/>
              </a:rPr>
              <a:t>Faster insertions and deletions.</a:t>
            </a:r>
          </a:p>
          <a:p>
            <a:r>
              <a:rPr lang="en-IN" b="0" i="0">
                <a:solidFill>
                  <a:srgbClr val="1F1F1F"/>
                </a:solidFill>
                <a:effectLst/>
                <a:latin typeface="Google Sans"/>
              </a:rPr>
              <a:t>Better cache locality.</a:t>
            </a:r>
            <a:endParaRPr lang="en-IN">
              <a:solidFill>
                <a:srgbClr val="1F1F1F"/>
              </a:solidFill>
              <a:latin typeface="Google Sans"/>
            </a:endParaRPr>
          </a:p>
          <a:p>
            <a:r>
              <a:rPr lang="en-US" b="0" i="0">
                <a:solidFill>
                  <a:srgbClr val="1F1F1F"/>
                </a:solidFill>
                <a:effectLst/>
                <a:latin typeface="Google Sans"/>
              </a:rPr>
              <a:t>More efficient for large values.</a:t>
            </a:r>
            <a:endParaRPr lang="en-IN" b="0" i="0">
              <a:solidFill>
                <a:srgbClr val="1F1F1F"/>
              </a:solidFill>
              <a:effectLst/>
              <a:latin typeface="Google Sans"/>
            </a:endParaRPr>
          </a:p>
          <a:p>
            <a:r>
              <a:rPr lang="en-IN" b="0" i="0">
                <a:solidFill>
                  <a:srgbClr val="1F1F1F"/>
                </a:solidFill>
                <a:effectLst/>
                <a:latin typeface="Google Sans"/>
              </a:rPr>
              <a:t>Small memory footprint</a:t>
            </a:r>
            <a:r>
              <a:rPr lang="en-IN">
                <a:solidFill>
                  <a:srgbClr val="1F1F1F"/>
                </a:solidFill>
                <a:latin typeface="Google Sans"/>
              </a:rPr>
              <a:t>.</a:t>
            </a:r>
          </a:p>
          <a:p>
            <a:r>
              <a:rPr lang="en-IN" b="0" i="0">
                <a:solidFill>
                  <a:srgbClr val="1F1F1F"/>
                </a:solidFill>
                <a:effectLst/>
                <a:latin typeface="Google Sans"/>
              </a:rPr>
              <a:t>Easy to implement.</a:t>
            </a:r>
            <a:endParaRPr lang="en-IN"/>
          </a:p>
        </p:txBody>
      </p:sp>
    </p:spTree>
    <p:extLst>
      <p:ext uri="{BB962C8B-B14F-4D97-AF65-F5344CB8AC3E}">
        <p14:creationId xmlns:p14="http://schemas.microsoft.com/office/powerpoint/2010/main" val="1477761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8">
            <a:extLst>
              <a:ext uri="{FF2B5EF4-FFF2-40B4-BE49-F238E27FC236}">
                <a16:creationId xmlns:a16="http://schemas.microsoft.com/office/drawing/2014/main" id="{18AC8E79-ECD6-4F34-BE5A-9F5E850E85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10">
            <a:extLst>
              <a:ext uri="{FF2B5EF4-FFF2-40B4-BE49-F238E27FC236}">
                <a16:creationId xmlns:a16="http://schemas.microsoft.com/office/drawing/2014/main" id="{7D2BE1BB-2AB2-4D7E-9E27-8D245181B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2">
            <a:extLst>
              <a:ext uri="{FF2B5EF4-FFF2-40B4-BE49-F238E27FC236}">
                <a16:creationId xmlns:a16="http://schemas.microsoft.com/office/drawing/2014/main" id="{22A1615C-2156-4B15-BF3E-39794B3790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97691"/>
            <a:ext cx="5378624" cy="6402614"/>
            <a:chOff x="-19221" y="197691"/>
            <a:chExt cx="5378624" cy="6402614"/>
          </a:xfrm>
        </p:grpSpPr>
        <p:sp>
          <p:nvSpPr>
            <p:cNvPr id="14" name="Freeform: Shape 13">
              <a:extLst>
                <a:ext uri="{FF2B5EF4-FFF2-40B4-BE49-F238E27FC236}">
                  <a16:creationId xmlns:a16="http://schemas.microsoft.com/office/drawing/2014/main" id="{D0AAA4B8-4E08-4663-9835-BA403F0061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4">
              <a:extLst>
                <a:ext uri="{FF2B5EF4-FFF2-40B4-BE49-F238E27FC236}">
                  <a16:creationId xmlns:a16="http://schemas.microsoft.com/office/drawing/2014/main" id="{CB4869D1-3E13-4881-A292-2F38ECC07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FEDB7CE-BB3D-4A0D-A73F-3117044F32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6">
              <a:extLst>
                <a:ext uri="{FF2B5EF4-FFF2-40B4-BE49-F238E27FC236}">
                  <a16:creationId xmlns:a16="http://schemas.microsoft.com/office/drawing/2014/main" id="{A6E0C6E1-7FBF-471E-849C-A54AF1D41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B2BFAA38-D910-41AD-BBED-0608E4AE71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97691"/>
              <a:ext cx="5378623" cy="6402614"/>
            </a:xfrm>
            <a:custGeom>
              <a:avLst/>
              <a:gdLst>
                <a:gd name="connsiteX0" fmla="*/ 2220349 w 5378623"/>
                <a:gd name="connsiteY0" fmla="*/ 67 h 6402614"/>
                <a:gd name="connsiteX1" fmla="*/ 3018161 w 5378623"/>
                <a:gd name="connsiteY1" fmla="*/ 108191 h 6402614"/>
                <a:gd name="connsiteX2" fmla="*/ 5265831 w 5378623"/>
                <a:gd name="connsiteY2" fmla="*/ 4066338 h 6402614"/>
                <a:gd name="connsiteX3" fmla="*/ 2912752 w 5378623"/>
                <a:gd name="connsiteY3" fmla="*/ 6386691 h 6402614"/>
                <a:gd name="connsiteX4" fmla="*/ 2840648 w 5378623"/>
                <a:gd name="connsiteY4" fmla="*/ 6402614 h 6402614"/>
                <a:gd name="connsiteX5" fmla="*/ 1474249 w 5378623"/>
                <a:gd name="connsiteY5" fmla="*/ 6402614 h 6402614"/>
                <a:gd name="connsiteX6" fmla="*/ 1340218 w 5378623"/>
                <a:gd name="connsiteY6" fmla="*/ 6370360 h 6402614"/>
                <a:gd name="connsiteX7" fmla="*/ 204687 w 5378623"/>
                <a:gd name="connsiteY7" fmla="*/ 5802379 h 6402614"/>
                <a:gd name="connsiteX8" fmla="*/ 0 w 5378623"/>
                <a:gd name="connsiteY8" fmla="*/ 5624181 h 6402614"/>
                <a:gd name="connsiteX9" fmla="*/ 0 w 5378623"/>
                <a:gd name="connsiteY9" fmla="*/ 5197118 h 6402614"/>
                <a:gd name="connsiteX10" fmla="*/ 120950 w 5378623"/>
                <a:gd name="connsiteY10" fmla="*/ 5327736 h 6402614"/>
                <a:gd name="connsiteX11" fmla="*/ 553277 w 5378623"/>
                <a:gd name="connsiteY11" fmla="*/ 5674143 h 6402614"/>
                <a:gd name="connsiteX12" fmla="*/ 1048951 w 5378623"/>
                <a:gd name="connsiteY12" fmla="*/ 5913372 h 6402614"/>
                <a:gd name="connsiteX13" fmla="*/ 1114406 w 5378623"/>
                <a:gd name="connsiteY13" fmla="*/ 5935664 h 6402614"/>
                <a:gd name="connsiteX14" fmla="*/ 1180375 w 5378623"/>
                <a:gd name="connsiteY14" fmla="*/ 5956470 h 6402614"/>
                <a:gd name="connsiteX15" fmla="*/ 1247107 w 5378623"/>
                <a:gd name="connsiteY15" fmla="*/ 5975278 h 6402614"/>
                <a:gd name="connsiteX16" fmla="*/ 1313053 w 5378623"/>
                <a:gd name="connsiteY16" fmla="*/ 5991905 h 6402614"/>
                <a:gd name="connsiteX17" fmla="*/ 1578771 w 5378623"/>
                <a:gd name="connsiteY17" fmla="*/ 6035400 h 6402614"/>
                <a:gd name="connsiteX18" fmla="*/ 2116969 w 5378623"/>
                <a:gd name="connsiteY18" fmla="*/ 6005033 h 6402614"/>
                <a:gd name="connsiteX19" fmla="*/ 2648341 w 5378623"/>
                <a:gd name="connsiteY19" fmla="*/ 5837212 h 6402614"/>
                <a:gd name="connsiteX20" fmla="*/ 3166862 w 5378623"/>
                <a:gd name="connsiteY20" fmla="*/ 5582136 h 6402614"/>
                <a:gd name="connsiteX21" fmla="*/ 3295551 w 5378623"/>
                <a:gd name="connsiteY21" fmla="*/ 5510900 h 6402614"/>
                <a:gd name="connsiteX22" fmla="*/ 3426292 w 5378623"/>
                <a:gd name="connsiteY22" fmla="*/ 5437546 h 6402614"/>
                <a:gd name="connsiteX23" fmla="*/ 3693498 w 5378623"/>
                <a:gd name="connsiteY23" fmla="*/ 5296779 h 6402614"/>
                <a:gd name="connsiteX24" fmla="*/ 3957511 w 5378623"/>
                <a:gd name="connsiteY24" fmla="*/ 5162806 h 6402614"/>
                <a:gd name="connsiteX25" fmla="*/ 4212170 w 5378623"/>
                <a:gd name="connsiteY25" fmla="*/ 5024936 h 6402614"/>
                <a:gd name="connsiteX26" fmla="*/ 4449651 w 5378623"/>
                <a:gd name="connsiteY26" fmla="*/ 4870986 h 6402614"/>
                <a:gd name="connsiteX27" fmla="*/ 4659728 w 5378623"/>
                <a:gd name="connsiteY27" fmla="*/ 4689640 h 6402614"/>
                <a:gd name="connsiteX28" fmla="*/ 4830457 w 5378623"/>
                <a:gd name="connsiteY28" fmla="*/ 4472596 h 6402614"/>
                <a:gd name="connsiteX29" fmla="*/ 4955705 w 5378623"/>
                <a:gd name="connsiteY29" fmla="*/ 4222268 h 6402614"/>
                <a:gd name="connsiteX30" fmla="*/ 4968352 w 5378623"/>
                <a:gd name="connsiteY30" fmla="*/ 4189141 h 6402614"/>
                <a:gd name="connsiteX31" fmla="*/ 4979564 w 5378623"/>
                <a:gd name="connsiteY31" fmla="*/ 4155400 h 6402614"/>
                <a:gd name="connsiteX32" fmla="*/ 4990913 w 5378623"/>
                <a:gd name="connsiteY32" fmla="*/ 4121577 h 6402614"/>
                <a:gd name="connsiteX33" fmla="*/ 5000865 w 5378623"/>
                <a:gd name="connsiteY33" fmla="*/ 4086570 h 6402614"/>
                <a:gd name="connsiteX34" fmla="*/ 5020612 w 5378623"/>
                <a:gd name="connsiteY34" fmla="*/ 4016281 h 6402614"/>
                <a:gd name="connsiteX35" fmla="*/ 5030486 w 5378623"/>
                <a:gd name="connsiteY35" fmla="*/ 3981137 h 6402614"/>
                <a:gd name="connsiteX36" fmla="*/ 5035423 w 5378623"/>
                <a:gd name="connsiteY36" fmla="*/ 3963565 h 6402614"/>
                <a:gd name="connsiteX37" fmla="*/ 5039507 w 5378623"/>
                <a:gd name="connsiteY37" fmla="*/ 3945765 h 6402614"/>
                <a:gd name="connsiteX38" fmla="*/ 5071597 w 5378623"/>
                <a:gd name="connsiteY38" fmla="*/ 3802972 h 6402614"/>
                <a:gd name="connsiteX39" fmla="*/ 5096108 w 5378623"/>
                <a:gd name="connsiteY39" fmla="*/ 3658610 h 6402614"/>
                <a:gd name="connsiteX40" fmla="*/ 5113299 w 5378623"/>
                <a:gd name="connsiteY40" fmla="*/ 3512985 h 6402614"/>
                <a:gd name="connsiteX41" fmla="*/ 5115328 w 5378623"/>
                <a:gd name="connsiteY41" fmla="*/ 3494749 h 6402614"/>
                <a:gd name="connsiteX42" fmla="*/ 5116446 w 5378623"/>
                <a:gd name="connsiteY42" fmla="*/ 3476502 h 6402614"/>
                <a:gd name="connsiteX43" fmla="*/ 5118711 w 5378623"/>
                <a:gd name="connsiteY43" fmla="*/ 3439898 h 6402614"/>
                <a:gd name="connsiteX44" fmla="*/ 5123270 w 5378623"/>
                <a:gd name="connsiteY44" fmla="*/ 3366583 h 6402614"/>
                <a:gd name="connsiteX45" fmla="*/ 5121172 w 5378623"/>
                <a:gd name="connsiteY45" fmla="*/ 3072860 h 6402614"/>
                <a:gd name="connsiteX46" fmla="*/ 5119473 w 5378623"/>
                <a:gd name="connsiteY46" fmla="*/ 3036121 h 6402614"/>
                <a:gd name="connsiteX47" fmla="*/ 5116244 w 5378623"/>
                <a:gd name="connsiteY47" fmla="*/ 2999552 h 6402614"/>
                <a:gd name="connsiteX48" fmla="*/ 5109221 w 5378623"/>
                <a:gd name="connsiteY48" fmla="*/ 2926379 h 6402614"/>
                <a:gd name="connsiteX49" fmla="*/ 5089643 w 5378623"/>
                <a:gd name="connsiteY49" fmla="*/ 2780639 h 6402614"/>
                <a:gd name="connsiteX50" fmla="*/ 5084078 w 5378623"/>
                <a:gd name="connsiteY50" fmla="*/ 2744255 h 6402614"/>
                <a:gd name="connsiteX51" fmla="*/ 5077785 w 5378623"/>
                <a:gd name="connsiteY51" fmla="*/ 2708026 h 6402614"/>
                <a:gd name="connsiteX52" fmla="*/ 5063128 w 5378623"/>
                <a:gd name="connsiteY52" fmla="*/ 2636053 h 6402614"/>
                <a:gd name="connsiteX53" fmla="*/ 5047530 w 5378623"/>
                <a:gd name="connsiteY53" fmla="*/ 2564176 h 6402614"/>
                <a:gd name="connsiteX54" fmla="*/ 5028967 w 5378623"/>
                <a:gd name="connsiteY54" fmla="*/ 2493127 h 6402614"/>
                <a:gd name="connsiteX55" fmla="*/ 4822623 w 5378623"/>
                <a:gd name="connsiteY55" fmla="*/ 1944830 h 6402614"/>
                <a:gd name="connsiteX56" fmla="*/ 4108183 w 5378623"/>
                <a:gd name="connsiteY56" fmla="*/ 1038170 h 6402614"/>
                <a:gd name="connsiteX57" fmla="*/ 3638213 w 5378623"/>
                <a:gd name="connsiteY57" fmla="*/ 712395 h 6402614"/>
                <a:gd name="connsiteX58" fmla="*/ 3575480 w 5378623"/>
                <a:gd name="connsiteY58" fmla="*/ 678662 h 6402614"/>
                <a:gd name="connsiteX59" fmla="*/ 3512574 w 5378623"/>
                <a:gd name="connsiteY59" fmla="*/ 645577 h 6402614"/>
                <a:gd name="connsiteX60" fmla="*/ 3448603 w 5378623"/>
                <a:gd name="connsiteY60" fmla="*/ 614757 h 6402614"/>
                <a:gd name="connsiteX61" fmla="*/ 3416617 w 5378623"/>
                <a:gd name="connsiteY61" fmla="*/ 599347 h 6402614"/>
                <a:gd name="connsiteX62" fmla="*/ 3384352 w 5378623"/>
                <a:gd name="connsiteY62" fmla="*/ 584559 h 6402614"/>
                <a:gd name="connsiteX63" fmla="*/ 3254088 w 5378623"/>
                <a:gd name="connsiteY63" fmla="*/ 529021 h 6402614"/>
                <a:gd name="connsiteX64" fmla="*/ 3121640 w 5378623"/>
                <a:gd name="connsiteY64" fmla="*/ 479505 h 6402614"/>
                <a:gd name="connsiteX65" fmla="*/ 2987193 w 5378623"/>
                <a:gd name="connsiteY65" fmla="*/ 436176 h 6402614"/>
                <a:gd name="connsiteX66" fmla="*/ 2851296 w 5378623"/>
                <a:gd name="connsiteY66" fmla="*/ 398256 h 6402614"/>
                <a:gd name="connsiteX67" fmla="*/ 2573611 w 5378623"/>
                <a:gd name="connsiteY67" fmla="*/ 336717 h 6402614"/>
                <a:gd name="connsiteX68" fmla="*/ 2014208 w 5378623"/>
                <a:gd name="connsiteY68" fmla="*/ 276896 h 6402614"/>
                <a:gd name="connsiteX69" fmla="*/ 1457097 w 5378623"/>
                <a:gd name="connsiteY69" fmla="*/ 322828 h 6402614"/>
                <a:gd name="connsiteX70" fmla="*/ 914684 w 5378623"/>
                <a:gd name="connsiteY70" fmla="*/ 486648 h 6402614"/>
                <a:gd name="connsiteX71" fmla="*/ 848661 w 5378623"/>
                <a:gd name="connsiteY71" fmla="*/ 515093 h 6402614"/>
                <a:gd name="connsiteX72" fmla="*/ 782834 w 5378623"/>
                <a:gd name="connsiteY72" fmla="*/ 544519 h 6402614"/>
                <a:gd name="connsiteX73" fmla="*/ 717715 w 5378623"/>
                <a:gd name="connsiteY73" fmla="*/ 575988 h 6402614"/>
                <a:gd name="connsiteX74" fmla="*/ 653112 w 5378623"/>
                <a:gd name="connsiteY74" fmla="*/ 608523 h 6402614"/>
                <a:gd name="connsiteX75" fmla="*/ 406671 w 5378623"/>
                <a:gd name="connsiteY75" fmla="*/ 756246 h 6402614"/>
                <a:gd name="connsiteX76" fmla="*/ 191033 w 5378623"/>
                <a:gd name="connsiteY76" fmla="*/ 942131 h 6402614"/>
                <a:gd name="connsiteX77" fmla="*/ 143339 w 5378623"/>
                <a:gd name="connsiteY77" fmla="*/ 996006 h 6402614"/>
                <a:gd name="connsiteX78" fmla="*/ 98848 w 5378623"/>
                <a:gd name="connsiteY78" fmla="*/ 1053288 h 6402614"/>
                <a:gd name="connsiteX79" fmla="*/ 56083 w 5378623"/>
                <a:gd name="connsiteY79" fmla="*/ 1112657 h 6402614"/>
                <a:gd name="connsiteX80" fmla="*/ 14889 w 5378623"/>
                <a:gd name="connsiteY80" fmla="*/ 1173837 h 6402614"/>
                <a:gd name="connsiteX81" fmla="*/ 0 w 5378623"/>
                <a:gd name="connsiteY81" fmla="*/ 1198088 h 6402614"/>
                <a:gd name="connsiteX82" fmla="*/ 0 w 5378623"/>
                <a:gd name="connsiteY82" fmla="*/ 888809 h 6402614"/>
                <a:gd name="connsiteX83" fmla="*/ 88781 w 5378623"/>
                <a:gd name="connsiteY83" fmla="*/ 802825 h 6402614"/>
                <a:gd name="connsiteX84" fmla="*/ 2220349 w 5378623"/>
                <a:gd name="connsiteY84" fmla="*/ 67 h 640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5378623" h="6402614">
                  <a:moveTo>
                    <a:pt x="2220349" y="67"/>
                  </a:moveTo>
                  <a:cubicBezTo>
                    <a:pt x="2484151" y="1784"/>
                    <a:pt x="2751801" y="36820"/>
                    <a:pt x="3018161" y="108191"/>
                  </a:cubicBezTo>
                  <a:cubicBezTo>
                    <a:pt x="4722867" y="564965"/>
                    <a:pt x="5729192" y="2337049"/>
                    <a:pt x="5265831" y="4066338"/>
                  </a:cubicBezTo>
                  <a:cubicBezTo>
                    <a:pt x="4947269" y="5255224"/>
                    <a:pt x="4017004" y="6114300"/>
                    <a:pt x="2912752" y="6386691"/>
                  </a:cubicBezTo>
                  <a:lnTo>
                    <a:pt x="2840648" y="6402614"/>
                  </a:lnTo>
                  <a:lnTo>
                    <a:pt x="1474249" y="6402614"/>
                  </a:lnTo>
                  <a:lnTo>
                    <a:pt x="1340218" y="6370360"/>
                  </a:lnTo>
                  <a:cubicBezTo>
                    <a:pt x="914042" y="6256167"/>
                    <a:pt x="531514" y="6059766"/>
                    <a:pt x="204687" y="5802379"/>
                  </a:cubicBezTo>
                  <a:lnTo>
                    <a:pt x="0" y="5624181"/>
                  </a:lnTo>
                  <a:lnTo>
                    <a:pt x="0" y="5197118"/>
                  </a:lnTo>
                  <a:lnTo>
                    <a:pt x="120950" y="5327736"/>
                  </a:lnTo>
                  <a:cubicBezTo>
                    <a:pt x="253827" y="5458395"/>
                    <a:pt x="397634" y="5575985"/>
                    <a:pt x="553277" y="5674143"/>
                  </a:cubicBezTo>
                  <a:cubicBezTo>
                    <a:pt x="708978" y="5772084"/>
                    <a:pt x="875421" y="5851690"/>
                    <a:pt x="1048951" y="5913372"/>
                  </a:cubicBezTo>
                  <a:cubicBezTo>
                    <a:pt x="1070860" y="5920750"/>
                    <a:pt x="1092382" y="5928719"/>
                    <a:pt x="1114406" y="5935664"/>
                  </a:cubicBezTo>
                  <a:lnTo>
                    <a:pt x="1180375" y="5956470"/>
                  </a:lnTo>
                  <a:lnTo>
                    <a:pt x="1247107" y="5975278"/>
                  </a:lnTo>
                  <a:cubicBezTo>
                    <a:pt x="1269462" y="5981848"/>
                    <a:pt x="1291029" y="5986236"/>
                    <a:pt x="1313053" y="5991905"/>
                  </a:cubicBezTo>
                  <a:cubicBezTo>
                    <a:pt x="1400808" y="6012869"/>
                    <a:pt x="1489584" y="6027036"/>
                    <a:pt x="1578771" y="6035400"/>
                  </a:cubicBezTo>
                  <a:cubicBezTo>
                    <a:pt x="1757312" y="6051941"/>
                    <a:pt x="1937844" y="6040152"/>
                    <a:pt x="2116969" y="6005033"/>
                  </a:cubicBezTo>
                  <a:cubicBezTo>
                    <a:pt x="2296104" y="5969454"/>
                    <a:pt x="2473717" y="5910978"/>
                    <a:pt x="2648341" y="5837212"/>
                  </a:cubicBezTo>
                  <a:cubicBezTo>
                    <a:pt x="2823148" y="5763610"/>
                    <a:pt x="2995347" y="5675863"/>
                    <a:pt x="3166862" y="5582136"/>
                  </a:cubicBezTo>
                  <a:cubicBezTo>
                    <a:pt x="3209843" y="5558645"/>
                    <a:pt x="3252667" y="5534880"/>
                    <a:pt x="3295551" y="5510900"/>
                  </a:cubicBezTo>
                  <a:lnTo>
                    <a:pt x="3426292" y="5437546"/>
                  </a:lnTo>
                  <a:cubicBezTo>
                    <a:pt x="3515217" y="5388460"/>
                    <a:pt x="3604599" y="5341930"/>
                    <a:pt x="3693498" y="5296779"/>
                  </a:cubicBezTo>
                  <a:lnTo>
                    <a:pt x="3957511" y="5162806"/>
                  </a:lnTo>
                  <a:cubicBezTo>
                    <a:pt x="4044259" y="5118005"/>
                    <a:pt x="4129592" y="5072941"/>
                    <a:pt x="4212170" y="5024936"/>
                  </a:cubicBezTo>
                  <a:cubicBezTo>
                    <a:pt x="4294563" y="4976766"/>
                    <a:pt x="4374532" y="4926554"/>
                    <a:pt x="4449651" y="4870986"/>
                  </a:cubicBezTo>
                  <a:cubicBezTo>
                    <a:pt x="4524973" y="4815937"/>
                    <a:pt x="4596075" y="4756163"/>
                    <a:pt x="4659728" y="4689640"/>
                  </a:cubicBezTo>
                  <a:cubicBezTo>
                    <a:pt x="4723566" y="4623283"/>
                    <a:pt x="4780828" y="4550758"/>
                    <a:pt x="4830457" y="4472596"/>
                  </a:cubicBezTo>
                  <a:cubicBezTo>
                    <a:pt x="4880087" y="4394434"/>
                    <a:pt x="4921716" y="4310302"/>
                    <a:pt x="4955705" y="4222268"/>
                  </a:cubicBezTo>
                  <a:lnTo>
                    <a:pt x="4968352" y="4189141"/>
                  </a:lnTo>
                  <a:lnTo>
                    <a:pt x="4979564" y="4155400"/>
                  </a:lnTo>
                  <a:lnTo>
                    <a:pt x="4990913" y="4121577"/>
                  </a:lnTo>
                  <a:cubicBezTo>
                    <a:pt x="4994441" y="4110119"/>
                    <a:pt x="4997522" y="4098194"/>
                    <a:pt x="5000865" y="4086570"/>
                  </a:cubicBezTo>
                  <a:lnTo>
                    <a:pt x="5020612" y="4016281"/>
                  </a:lnTo>
                  <a:lnTo>
                    <a:pt x="5030486" y="3981137"/>
                  </a:lnTo>
                  <a:lnTo>
                    <a:pt x="5035423" y="3963565"/>
                  </a:lnTo>
                  <a:lnTo>
                    <a:pt x="5039507" y="3945765"/>
                  </a:lnTo>
                  <a:cubicBezTo>
                    <a:pt x="5050088" y="3898175"/>
                    <a:pt x="5061308" y="3850756"/>
                    <a:pt x="5071597" y="3802972"/>
                  </a:cubicBezTo>
                  <a:lnTo>
                    <a:pt x="5096108" y="3658610"/>
                  </a:lnTo>
                  <a:cubicBezTo>
                    <a:pt x="5102684" y="3610180"/>
                    <a:pt x="5107604" y="3561536"/>
                    <a:pt x="5113299" y="3512985"/>
                  </a:cubicBezTo>
                  <a:lnTo>
                    <a:pt x="5115328" y="3494749"/>
                  </a:lnTo>
                  <a:lnTo>
                    <a:pt x="5116446" y="3476502"/>
                  </a:lnTo>
                  <a:lnTo>
                    <a:pt x="5118711" y="3439898"/>
                  </a:lnTo>
                  <a:lnTo>
                    <a:pt x="5123270" y="3366583"/>
                  </a:lnTo>
                  <a:cubicBezTo>
                    <a:pt x="5126606" y="3268829"/>
                    <a:pt x="5127431" y="3170634"/>
                    <a:pt x="5121172" y="3072860"/>
                  </a:cubicBezTo>
                  <a:lnTo>
                    <a:pt x="5119473" y="3036121"/>
                  </a:lnTo>
                  <a:cubicBezTo>
                    <a:pt x="5118968" y="3023930"/>
                    <a:pt x="5117310" y="3011778"/>
                    <a:pt x="5116244" y="2999552"/>
                  </a:cubicBezTo>
                  <a:lnTo>
                    <a:pt x="5109221" y="2926379"/>
                  </a:lnTo>
                  <a:cubicBezTo>
                    <a:pt x="5105544" y="2877404"/>
                    <a:pt x="5096760" y="2829145"/>
                    <a:pt x="5089643" y="2780639"/>
                  </a:cubicBezTo>
                  <a:lnTo>
                    <a:pt x="5084078" y="2744255"/>
                  </a:lnTo>
                  <a:cubicBezTo>
                    <a:pt x="5082420" y="2732104"/>
                    <a:pt x="5080412" y="2719974"/>
                    <a:pt x="5077785" y="2708026"/>
                  </a:cubicBezTo>
                  <a:lnTo>
                    <a:pt x="5063128" y="2636053"/>
                  </a:lnTo>
                  <a:cubicBezTo>
                    <a:pt x="5057902" y="2612048"/>
                    <a:pt x="5053511" y="2587920"/>
                    <a:pt x="5047530" y="2564176"/>
                  </a:cubicBezTo>
                  <a:lnTo>
                    <a:pt x="5028967" y="2493127"/>
                  </a:lnTo>
                  <a:cubicBezTo>
                    <a:pt x="4979424" y="2303537"/>
                    <a:pt x="4909775" y="2119458"/>
                    <a:pt x="4822623" y="1944830"/>
                  </a:cubicBezTo>
                  <a:cubicBezTo>
                    <a:pt x="4648947" y="1594931"/>
                    <a:pt x="4401749" y="1285261"/>
                    <a:pt x="4108183" y="1038170"/>
                  </a:cubicBezTo>
                  <a:cubicBezTo>
                    <a:pt x="3961444" y="914460"/>
                    <a:pt x="3803854" y="805232"/>
                    <a:pt x="3638213" y="712395"/>
                  </a:cubicBezTo>
                  <a:lnTo>
                    <a:pt x="3575480" y="678662"/>
                  </a:lnTo>
                  <a:cubicBezTo>
                    <a:pt x="3554450" y="667578"/>
                    <a:pt x="3534194" y="655311"/>
                    <a:pt x="3512574" y="645577"/>
                  </a:cubicBezTo>
                  <a:lnTo>
                    <a:pt x="3448603" y="614757"/>
                  </a:lnTo>
                  <a:lnTo>
                    <a:pt x="3416617" y="599347"/>
                  </a:lnTo>
                  <a:cubicBezTo>
                    <a:pt x="3406000" y="594185"/>
                    <a:pt x="3395413" y="588913"/>
                    <a:pt x="3384352" y="584559"/>
                  </a:cubicBezTo>
                  <a:cubicBezTo>
                    <a:pt x="3340850" y="566062"/>
                    <a:pt x="3297707" y="547083"/>
                    <a:pt x="3254088" y="529021"/>
                  </a:cubicBezTo>
                  <a:cubicBezTo>
                    <a:pt x="3209736" y="512847"/>
                    <a:pt x="3165607" y="496270"/>
                    <a:pt x="3121640" y="479505"/>
                  </a:cubicBezTo>
                  <a:lnTo>
                    <a:pt x="2987193" y="436176"/>
                  </a:lnTo>
                  <a:cubicBezTo>
                    <a:pt x="2942116" y="422708"/>
                    <a:pt x="2896575" y="410968"/>
                    <a:pt x="2851296" y="398256"/>
                  </a:cubicBezTo>
                  <a:cubicBezTo>
                    <a:pt x="2759507" y="375285"/>
                    <a:pt x="2666373" y="353923"/>
                    <a:pt x="2573611" y="336717"/>
                  </a:cubicBezTo>
                  <a:cubicBezTo>
                    <a:pt x="2387776" y="301762"/>
                    <a:pt x="2200839" y="280304"/>
                    <a:pt x="2014208" y="276896"/>
                  </a:cubicBezTo>
                  <a:cubicBezTo>
                    <a:pt x="1827605" y="273381"/>
                    <a:pt x="1641223" y="288238"/>
                    <a:pt x="1457097" y="322828"/>
                  </a:cubicBezTo>
                  <a:cubicBezTo>
                    <a:pt x="1272912" y="357634"/>
                    <a:pt x="1091595" y="413727"/>
                    <a:pt x="914684" y="486648"/>
                  </a:cubicBezTo>
                  <a:lnTo>
                    <a:pt x="848661" y="515093"/>
                  </a:lnTo>
                  <a:cubicBezTo>
                    <a:pt x="826573" y="524592"/>
                    <a:pt x="804281" y="533573"/>
                    <a:pt x="782834" y="544519"/>
                  </a:cubicBezTo>
                  <a:lnTo>
                    <a:pt x="717715" y="575988"/>
                  </a:lnTo>
                  <a:cubicBezTo>
                    <a:pt x="696005" y="586632"/>
                    <a:pt x="673986" y="596729"/>
                    <a:pt x="653112" y="608523"/>
                  </a:cubicBezTo>
                  <a:cubicBezTo>
                    <a:pt x="568070" y="653782"/>
                    <a:pt x="483901" y="700897"/>
                    <a:pt x="406671" y="756246"/>
                  </a:cubicBezTo>
                  <a:cubicBezTo>
                    <a:pt x="327441" y="809669"/>
                    <a:pt x="256836" y="872706"/>
                    <a:pt x="191033" y="942131"/>
                  </a:cubicBezTo>
                  <a:cubicBezTo>
                    <a:pt x="175048" y="959988"/>
                    <a:pt x="159064" y="977846"/>
                    <a:pt x="143339" y="996006"/>
                  </a:cubicBezTo>
                  <a:lnTo>
                    <a:pt x="98848" y="1053288"/>
                  </a:lnTo>
                  <a:cubicBezTo>
                    <a:pt x="83542" y="1072023"/>
                    <a:pt x="70312" y="1092822"/>
                    <a:pt x="56083" y="1112657"/>
                  </a:cubicBezTo>
                  <a:cubicBezTo>
                    <a:pt x="42010" y="1132765"/>
                    <a:pt x="27965" y="1152765"/>
                    <a:pt x="14889" y="1173837"/>
                  </a:cubicBezTo>
                  <a:lnTo>
                    <a:pt x="0" y="1198088"/>
                  </a:lnTo>
                  <a:lnTo>
                    <a:pt x="0" y="888809"/>
                  </a:lnTo>
                  <a:lnTo>
                    <a:pt x="88781" y="802825"/>
                  </a:lnTo>
                  <a:cubicBezTo>
                    <a:pt x="672175" y="289643"/>
                    <a:pt x="1428944" y="-5083"/>
                    <a:pt x="2220349" y="6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p:cNvSpPr>
            <a:spLocks noGrp="1"/>
          </p:cNvSpPr>
          <p:nvPr>
            <p:ph type="ctrTitle"/>
          </p:nvPr>
        </p:nvSpPr>
        <p:spPr>
          <a:xfrm>
            <a:off x="804672" y="3121701"/>
            <a:ext cx="3476488" cy="1786515"/>
          </a:xfrm>
        </p:spPr>
        <p:txBody>
          <a:bodyPr anchor="t">
            <a:normAutofit/>
          </a:bodyPr>
          <a:lstStyle/>
          <a:p>
            <a:pPr algn="l"/>
            <a:r>
              <a:rPr lang="en-US" sz="4000">
                <a:solidFill>
                  <a:schemeClr val="tx2"/>
                </a:solidFill>
                <a:latin typeface="Avenir Book" panose="02000503020000020003" pitchFamily="2" charset="0"/>
                <a:ea typeface="Calibri Light"/>
                <a:cs typeface="AngsanaUPC" panose="020B0502040204020203" pitchFamily="18" charset="-34"/>
              </a:rPr>
              <a:t>Radix Heap</a:t>
            </a:r>
            <a:endParaRPr lang="en-US" sz="4000">
              <a:solidFill>
                <a:schemeClr val="tx2"/>
              </a:solidFill>
              <a:latin typeface="Avenir Book" panose="02000503020000020003" pitchFamily="2" charset="0"/>
              <a:cs typeface="AngsanaUPC" panose="020B0502040204020203" pitchFamily="18" charset="-34"/>
            </a:endParaRPr>
          </a:p>
        </p:txBody>
      </p:sp>
      <p:pic>
        <p:nvPicPr>
          <p:cNvPr id="4" name="Picture 3" descr="A picture containing screenshot, text, diagram, circle&#10;&#10;Description automatically generated">
            <a:extLst>
              <a:ext uri="{FF2B5EF4-FFF2-40B4-BE49-F238E27FC236}">
                <a16:creationId xmlns:a16="http://schemas.microsoft.com/office/drawing/2014/main" id="{D058DE1B-BDF1-564E-173E-1A8D2F3D1A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2594" y="0"/>
            <a:ext cx="4509405" cy="6806650"/>
          </a:xfrm>
          <a:custGeom>
            <a:avLst/>
            <a:gdLst/>
            <a:ahLst/>
            <a:cxnLst/>
            <a:rect l="l" t="t" r="r" b="b"/>
            <a:pathLst>
              <a:path w="5017317" h="5380277">
                <a:moveTo>
                  <a:pt x="0" y="0"/>
                </a:moveTo>
                <a:lnTo>
                  <a:pt x="5017317" y="0"/>
                </a:lnTo>
                <a:lnTo>
                  <a:pt x="5017317" y="5380277"/>
                </a:lnTo>
                <a:lnTo>
                  <a:pt x="0" y="5380277"/>
                </a:lnTo>
                <a:close/>
              </a:path>
            </a:pathLst>
          </a:custGeom>
        </p:spPr>
      </p:pic>
    </p:spTree>
    <p:extLst>
      <p:ext uri="{BB962C8B-B14F-4D97-AF65-F5344CB8AC3E}">
        <p14:creationId xmlns:p14="http://schemas.microsoft.com/office/powerpoint/2010/main" val="109857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07205-0622-1EC2-7A14-F7F1143AD88E}"/>
              </a:ext>
            </a:extLst>
          </p:cNvPr>
          <p:cNvSpPr>
            <a:spLocks noGrp="1"/>
          </p:cNvSpPr>
          <p:nvPr>
            <p:ph type="title"/>
          </p:nvPr>
        </p:nvSpPr>
        <p:spPr>
          <a:xfrm>
            <a:off x="838200" y="365125"/>
            <a:ext cx="10515600" cy="1259393"/>
          </a:xfrm>
        </p:spPr>
        <p:txBody>
          <a:bodyPr/>
          <a:lstStyle/>
          <a:p>
            <a:r>
              <a:rPr lang="en-IN">
                <a:latin typeface="Avenir Book" panose="02000503020000020003" pitchFamily="2" charset="0"/>
              </a:rPr>
              <a:t>What is a Radix Heap?</a:t>
            </a:r>
          </a:p>
        </p:txBody>
      </p:sp>
      <p:sp>
        <p:nvSpPr>
          <p:cNvPr id="3" name="Content Placeholder 2">
            <a:extLst>
              <a:ext uri="{FF2B5EF4-FFF2-40B4-BE49-F238E27FC236}">
                <a16:creationId xmlns:a16="http://schemas.microsoft.com/office/drawing/2014/main" id="{321B6D7B-A737-6E66-4045-6C1B3F3C4F05}"/>
              </a:ext>
            </a:extLst>
          </p:cNvPr>
          <p:cNvSpPr>
            <a:spLocks noGrp="1"/>
          </p:cNvSpPr>
          <p:nvPr>
            <p:ph idx="1"/>
          </p:nvPr>
        </p:nvSpPr>
        <p:spPr>
          <a:xfrm>
            <a:off x="838200" y="1624519"/>
            <a:ext cx="10515600" cy="4572000"/>
          </a:xfrm>
        </p:spPr>
        <p:txBody>
          <a:bodyPr>
            <a:normAutofit fontScale="92500" lnSpcReduction="10000"/>
          </a:bodyPr>
          <a:lstStyle/>
          <a:p>
            <a:pPr>
              <a:lnSpc>
                <a:spcPct val="150000"/>
              </a:lnSpc>
            </a:pPr>
            <a:r>
              <a:rPr lang="en-US" sz="2400" b="0" i="0">
                <a:effectLst/>
                <a:latin typeface="Avenir Book" panose="02000503020000020003" pitchFamily="2" charset="0"/>
                <a:cs typeface="AngsanaUPC" panose="02020603050405020304" pitchFamily="18" charset="-34"/>
              </a:rPr>
              <a:t>A radix heap is a data structure for realizing the operations of a monotone priority queue. </a:t>
            </a:r>
          </a:p>
          <a:p>
            <a:pPr>
              <a:lnSpc>
                <a:spcPct val="150000"/>
              </a:lnSpc>
            </a:pPr>
            <a:r>
              <a:rPr lang="en-US" sz="2400" b="0" i="0">
                <a:effectLst/>
                <a:latin typeface="Avenir Book" panose="02000503020000020003" pitchFamily="2" charset="0"/>
                <a:cs typeface="AngsanaUPC" panose="02020603050405020304" pitchFamily="18" charset="-34"/>
              </a:rPr>
              <a:t>A set of elements to which a key is assigned can then be managed. </a:t>
            </a:r>
          </a:p>
          <a:p>
            <a:pPr>
              <a:lnSpc>
                <a:spcPct val="150000"/>
              </a:lnSpc>
            </a:pPr>
            <a:r>
              <a:rPr lang="en-US" sz="2400">
                <a:latin typeface="Avenir Book" panose="02000503020000020003" pitchFamily="2" charset="0"/>
                <a:cs typeface="AngsanaUPC" panose="02020603050405020304" pitchFamily="18" charset="-34"/>
              </a:rPr>
              <a:t>Each element is set to a priority depending on the bit which is the LSB of 1 in the binary representation of a number. Ex: 12</a:t>
            </a:r>
            <a:r>
              <a:rPr lang="en-US" sz="2400" baseline="-25000">
                <a:latin typeface="Avenir Book" panose="02000503020000020003" pitchFamily="2" charset="0"/>
                <a:cs typeface="AngsanaUPC" panose="02020603050405020304" pitchFamily="18" charset="-34"/>
              </a:rPr>
              <a:t>10</a:t>
            </a:r>
            <a:r>
              <a:rPr lang="en-US" sz="2400">
                <a:latin typeface="Avenir Book" panose="02000503020000020003" pitchFamily="2" charset="0"/>
                <a:cs typeface="AngsanaUPC" panose="02020603050405020304" pitchFamily="18" charset="-34"/>
              </a:rPr>
              <a:t> = 1</a:t>
            </a:r>
            <a:r>
              <a:rPr lang="en-US" sz="2400" u="sng">
                <a:latin typeface="Avenir Book" panose="02000503020000020003" pitchFamily="2" charset="0"/>
                <a:cs typeface="AngsanaUPC" panose="02020603050405020304" pitchFamily="18" charset="-34"/>
              </a:rPr>
              <a:t>1</a:t>
            </a:r>
            <a:r>
              <a:rPr lang="en-US" sz="2400">
                <a:latin typeface="Avenir Book" panose="02000503020000020003" pitchFamily="2" charset="0"/>
                <a:cs typeface="AngsanaUPC" panose="02020603050405020304" pitchFamily="18" charset="-34"/>
              </a:rPr>
              <a:t>00</a:t>
            </a:r>
            <a:r>
              <a:rPr lang="en-US" sz="2400" baseline="-25000">
                <a:latin typeface="Avenir Book" panose="02000503020000020003" pitchFamily="2" charset="0"/>
                <a:cs typeface="AngsanaUPC" panose="02020603050405020304" pitchFamily="18" charset="-34"/>
              </a:rPr>
              <a:t>2</a:t>
            </a:r>
            <a:r>
              <a:rPr lang="en-US" sz="2400">
                <a:latin typeface="Avenir Book" panose="02000503020000020003" pitchFamily="2" charset="0"/>
                <a:cs typeface="AngsanaUPC" panose="02020603050405020304" pitchFamily="18" charset="-34"/>
              </a:rPr>
              <a:t>. Here the least bit where 1 appears is 2. Therefore, a priority of 2 is assumed.</a:t>
            </a:r>
          </a:p>
          <a:p>
            <a:pPr>
              <a:lnSpc>
                <a:spcPct val="150000"/>
              </a:lnSpc>
            </a:pPr>
            <a:r>
              <a:rPr lang="en-US" sz="2400" b="0" i="0">
                <a:effectLst/>
                <a:latin typeface="Avenir Book" panose="02000503020000020003" pitchFamily="2" charset="0"/>
                <a:cs typeface="AngsanaUPC" panose="02020603050405020304" pitchFamily="18" charset="-34"/>
              </a:rPr>
              <a:t>Radi</a:t>
            </a:r>
            <a:r>
              <a:rPr lang="en-US" sz="2400">
                <a:latin typeface="Avenir Book" panose="02000503020000020003" pitchFamily="2" charset="0"/>
                <a:cs typeface="AngsanaUPC" panose="02020603050405020304" pitchFamily="18" charset="-34"/>
              </a:rPr>
              <a:t>x Heap equips a combination of Buckets and Queues data structure.</a:t>
            </a:r>
          </a:p>
          <a:p>
            <a:pPr>
              <a:lnSpc>
                <a:spcPct val="150000"/>
              </a:lnSpc>
            </a:pPr>
            <a:r>
              <a:rPr lang="en-US" sz="2400" b="0" i="0">
                <a:effectLst/>
                <a:latin typeface="Avenir Book" panose="02000503020000020003" pitchFamily="2" charset="0"/>
                <a:cs typeface="AngsanaUPC" panose="02020603050405020304" pitchFamily="18" charset="-34"/>
              </a:rPr>
              <a:t>These are implemented using Arrays and Linked Lists respectively.</a:t>
            </a:r>
          </a:p>
        </p:txBody>
      </p:sp>
    </p:spTree>
    <p:extLst>
      <p:ext uri="{BB962C8B-B14F-4D97-AF65-F5344CB8AC3E}">
        <p14:creationId xmlns:p14="http://schemas.microsoft.com/office/powerpoint/2010/main" val="3927522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F237F-7A47-E7F3-8BE1-8BE26A1C4E2B}"/>
              </a:ext>
            </a:extLst>
          </p:cNvPr>
          <p:cNvSpPr>
            <a:spLocks noGrp="1"/>
          </p:cNvSpPr>
          <p:nvPr>
            <p:ph type="title"/>
          </p:nvPr>
        </p:nvSpPr>
        <p:spPr/>
        <p:txBody>
          <a:bodyPr/>
          <a:lstStyle/>
          <a:p>
            <a:r>
              <a:rPr lang="en-IN" dirty="0"/>
              <a:t>Insertion</a:t>
            </a:r>
          </a:p>
        </p:txBody>
      </p:sp>
      <p:sp>
        <p:nvSpPr>
          <p:cNvPr id="3" name="Content Placeholder 2">
            <a:extLst>
              <a:ext uri="{FF2B5EF4-FFF2-40B4-BE49-F238E27FC236}">
                <a16:creationId xmlns:a16="http://schemas.microsoft.com/office/drawing/2014/main" id="{697D8851-C547-A039-F134-7C113E61C348}"/>
              </a:ext>
            </a:extLst>
          </p:cNvPr>
          <p:cNvSpPr>
            <a:spLocks noGrp="1"/>
          </p:cNvSpPr>
          <p:nvPr>
            <p:ph idx="1"/>
          </p:nvPr>
        </p:nvSpPr>
        <p:spPr/>
        <p:txBody>
          <a:bodyPr>
            <a:normAutofit fontScale="92500" lnSpcReduction="20000"/>
          </a:bodyPr>
          <a:lstStyle/>
          <a:p>
            <a:pPr>
              <a:lnSpc>
                <a:spcPct val="160000"/>
              </a:lnSpc>
            </a:pPr>
            <a:r>
              <a:rPr lang="en-GB" kern="100" dirty="0">
                <a:effectLst/>
                <a:latin typeface="Avenir Book" panose="02000503020000020003" pitchFamily="2" charset="0"/>
                <a:ea typeface="Calibri" panose="020F0502020204030204" pitchFamily="34" charset="0"/>
                <a:cs typeface="JetBrains Mono NL Thin" panose="02000009000000000000" pitchFamily="49" charset="0"/>
              </a:rPr>
              <a:t>The insertion operation is designed to not depend on the number of elements in the linked list by making use of the tail pointer which keeps track of the element at the end. </a:t>
            </a:r>
          </a:p>
          <a:p>
            <a:pPr>
              <a:lnSpc>
                <a:spcPct val="160000"/>
              </a:lnSpc>
            </a:pPr>
            <a:r>
              <a:rPr lang="en-GB" kern="100" dirty="0">
                <a:effectLst/>
                <a:latin typeface="Avenir Book" panose="02000503020000020003" pitchFamily="2" charset="0"/>
                <a:ea typeface="Calibri" panose="020F0502020204030204" pitchFamily="34" charset="0"/>
                <a:cs typeface="JetBrains Mono NL Thin" panose="02000009000000000000" pitchFamily="49" charset="0"/>
              </a:rPr>
              <a:t>As far as queue structure is concerned, insertion takes place in the end of the list, leaving us with constant time complexity by equipping a tail pointer.</a:t>
            </a:r>
          </a:p>
          <a:p>
            <a:pPr>
              <a:lnSpc>
                <a:spcPct val="160000"/>
              </a:lnSpc>
            </a:pPr>
            <a:r>
              <a:rPr lang="en-GB" kern="100" dirty="0">
                <a:latin typeface="Avenir Book" panose="02000503020000020003" pitchFamily="2" charset="0"/>
                <a:ea typeface="Calibri" panose="020F0502020204030204" pitchFamily="34" charset="0"/>
                <a:cs typeface="JetBrains Mono NL Thin" panose="02000009000000000000" pitchFamily="49" charset="0"/>
              </a:rPr>
              <a:t>Time Complexity for insertion: O(1) – constant time</a:t>
            </a:r>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60000"/>
              </a:lnSpc>
            </a:pPr>
            <a:endParaRPr lang="en-IN" dirty="0"/>
          </a:p>
        </p:txBody>
      </p:sp>
    </p:spTree>
    <p:extLst>
      <p:ext uri="{BB962C8B-B14F-4D97-AF65-F5344CB8AC3E}">
        <p14:creationId xmlns:p14="http://schemas.microsoft.com/office/powerpoint/2010/main" val="920522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5241A2-6D04-B33A-00B4-488A9B8E52FE}"/>
              </a:ext>
            </a:extLst>
          </p:cNvPr>
          <p:cNvSpPr>
            <a:spLocks noGrp="1"/>
          </p:cNvSpPr>
          <p:nvPr>
            <p:ph idx="1"/>
          </p:nvPr>
        </p:nvSpPr>
        <p:spPr>
          <a:xfrm>
            <a:off x="655583" y="461816"/>
            <a:ext cx="10880834" cy="5934367"/>
          </a:xfrm>
        </p:spPr>
        <p:txBody>
          <a:bodyPr/>
          <a:lstStyle/>
          <a:p>
            <a:pPr marL="0" indent="0" algn="just">
              <a:lnSpc>
                <a:spcPct val="150000"/>
              </a:lnSpc>
              <a:buNone/>
            </a:pPr>
            <a:endParaRPr lang="en-IN"/>
          </a:p>
          <a:p>
            <a:pPr marL="0" indent="0" algn="just">
              <a:lnSpc>
                <a:spcPct val="150000"/>
              </a:lnSpc>
              <a:buNone/>
            </a:pPr>
            <a:r>
              <a:rPr lang="en-IN"/>
              <a:t>	</a:t>
            </a:r>
            <a:r>
              <a:rPr lang="en-IN">
                <a:latin typeface="Avenir Book" panose="02000503020000020003" pitchFamily="2" charset="0"/>
              </a:rPr>
              <a:t>Value : 	8	  10	     5	        3	          12	  2</a:t>
            </a:r>
          </a:p>
          <a:p>
            <a:pPr marL="0" indent="0" algn="just">
              <a:lnSpc>
                <a:spcPct val="150000"/>
              </a:lnSpc>
              <a:buNone/>
            </a:pPr>
            <a:r>
              <a:rPr lang="en-IN">
                <a:latin typeface="Avenir Book" panose="02000503020000020003" pitchFamily="2" charset="0"/>
              </a:rPr>
              <a:t>Binary value:        1000     1010     0101     0011     1100      0010</a:t>
            </a:r>
          </a:p>
          <a:p>
            <a:pPr marL="0" indent="0" algn="just">
              <a:lnSpc>
                <a:spcPct val="150000"/>
              </a:lnSpc>
              <a:buNone/>
            </a:pPr>
            <a:r>
              <a:rPr lang="en-IN">
                <a:latin typeface="Avenir Book" panose="02000503020000020003" pitchFamily="2" charset="0"/>
              </a:rPr>
              <a:t>1</a:t>
            </a:r>
            <a:r>
              <a:rPr lang="en-IN" baseline="30000">
                <a:latin typeface="Avenir Book" panose="02000503020000020003" pitchFamily="2" charset="0"/>
              </a:rPr>
              <a:t>st</a:t>
            </a:r>
            <a:r>
              <a:rPr lang="en-IN">
                <a:latin typeface="Avenir Book" panose="02000503020000020003" pitchFamily="2" charset="0"/>
              </a:rPr>
              <a:t> comp       :        0111     0101     1010     1100     0011      1101</a:t>
            </a:r>
          </a:p>
          <a:p>
            <a:pPr marL="0" indent="0" algn="just">
              <a:lnSpc>
                <a:spcPct val="150000"/>
              </a:lnSpc>
              <a:buNone/>
            </a:pPr>
            <a:r>
              <a:rPr lang="en-IN">
                <a:latin typeface="Avenir Book" panose="02000503020000020003" pitchFamily="2" charset="0"/>
              </a:rPr>
              <a:t>2</a:t>
            </a:r>
            <a:r>
              <a:rPr lang="en-IN" baseline="30000">
                <a:latin typeface="Avenir Book" panose="02000503020000020003" pitchFamily="2" charset="0"/>
              </a:rPr>
              <a:t>nd</a:t>
            </a:r>
            <a:r>
              <a:rPr lang="en-IN">
                <a:latin typeface="Avenir Book" panose="02000503020000020003" pitchFamily="2" charset="0"/>
              </a:rPr>
              <a:t> comp      :        1000     0110     1011     1011     0100      1110</a:t>
            </a:r>
          </a:p>
          <a:p>
            <a:pPr marL="0" indent="0" algn="just">
              <a:lnSpc>
                <a:spcPct val="150000"/>
              </a:lnSpc>
              <a:buNone/>
            </a:pPr>
            <a:r>
              <a:rPr lang="en-IN">
                <a:latin typeface="Avenir Book" panose="02000503020000020003" pitchFamily="2" charset="0"/>
              </a:rPr>
              <a:t>AND gate      :        1000     0010     0001     0001     0100      0010</a:t>
            </a:r>
          </a:p>
          <a:p>
            <a:pPr marL="0" indent="0" algn="just">
              <a:lnSpc>
                <a:spcPct val="150000"/>
              </a:lnSpc>
              <a:buNone/>
            </a:pPr>
            <a:r>
              <a:rPr lang="en-IN">
                <a:latin typeface="Avenir Book" panose="02000503020000020003" pitchFamily="2" charset="0"/>
              </a:rPr>
              <a:t>BIT place      :          3</a:t>
            </a:r>
            <a:r>
              <a:rPr lang="en-IN" baseline="30000">
                <a:latin typeface="Avenir Book" panose="02000503020000020003" pitchFamily="2" charset="0"/>
              </a:rPr>
              <a:t>rd</a:t>
            </a:r>
            <a:r>
              <a:rPr lang="en-IN">
                <a:latin typeface="Avenir Book" panose="02000503020000020003" pitchFamily="2" charset="0"/>
              </a:rPr>
              <a:t>         1</a:t>
            </a:r>
            <a:r>
              <a:rPr lang="en-IN" baseline="30000">
                <a:latin typeface="Avenir Book" panose="02000503020000020003" pitchFamily="2" charset="0"/>
              </a:rPr>
              <a:t>st</a:t>
            </a:r>
            <a:r>
              <a:rPr lang="en-IN">
                <a:latin typeface="Avenir Book" panose="02000503020000020003" pitchFamily="2" charset="0"/>
              </a:rPr>
              <a:t>          0</a:t>
            </a:r>
            <a:r>
              <a:rPr lang="en-IN" baseline="30000">
                <a:latin typeface="Avenir Book" panose="02000503020000020003" pitchFamily="2" charset="0"/>
              </a:rPr>
              <a:t>th</a:t>
            </a:r>
            <a:r>
              <a:rPr lang="en-IN">
                <a:latin typeface="Avenir Book" panose="02000503020000020003" pitchFamily="2" charset="0"/>
              </a:rPr>
              <a:t>        0</a:t>
            </a:r>
            <a:r>
              <a:rPr lang="en-IN" baseline="30000">
                <a:latin typeface="Avenir Book" panose="02000503020000020003" pitchFamily="2" charset="0"/>
              </a:rPr>
              <a:t>th</a:t>
            </a:r>
            <a:r>
              <a:rPr lang="en-IN">
                <a:latin typeface="Avenir Book" panose="02000503020000020003" pitchFamily="2" charset="0"/>
              </a:rPr>
              <a:t>           2</a:t>
            </a:r>
            <a:r>
              <a:rPr lang="en-IN" baseline="30000">
                <a:latin typeface="Avenir Book" panose="02000503020000020003" pitchFamily="2" charset="0"/>
              </a:rPr>
              <a:t>nd</a:t>
            </a:r>
            <a:r>
              <a:rPr lang="en-IN">
                <a:latin typeface="Avenir Book" panose="02000503020000020003" pitchFamily="2" charset="0"/>
              </a:rPr>
              <a:t>         1</a:t>
            </a:r>
            <a:r>
              <a:rPr lang="en-IN" baseline="30000">
                <a:latin typeface="Avenir Book" panose="02000503020000020003" pitchFamily="2" charset="0"/>
              </a:rPr>
              <a:t>st</a:t>
            </a:r>
            <a:r>
              <a:rPr lang="en-IN">
                <a:latin typeface="Avenir Book" panose="02000503020000020003" pitchFamily="2" charset="0"/>
              </a:rPr>
              <a:t>         </a:t>
            </a:r>
          </a:p>
        </p:txBody>
      </p:sp>
    </p:spTree>
    <p:extLst>
      <p:ext uri="{BB962C8B-B14F-4D97-AF65-F5344CB8AC3E}">
        <p14:creationId xmlns:p14="http://schemas.microsoft.com/office/powerpoint/2010/main" val="2158366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descr="Arrow Right with solid fill">
            <a:extLst>
              <a:ext uri="{FF2B5EF4-FFF2-40B4-BE49-F238E27FC236}">
                <a16:creationId xmlns:a16="http://schemas.microsoft.com/office/drawing/2014/main" id="{CA18A0D3-E3DD-78A7-DF8A-8D56350CA80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74821" y="1112127"/>
            <a:ext cx="914400" cy="359229"/>
          </a:xfrm>
          <a:prstGeom prst="rect">
            <a:avLst/>
          </a:prstGeom>
        </p:spPr>
      </p:pic>
      <p:pic>
        <p:nvPicPr>
          <p:cNvPr id="6" name="Graphic 5" descr="Arrow Right with solid fill">
            <a:extLst>
              <a:ext uri="{FF2B5EF4-FFF2-40B4-BE49-F238E27FC236}">
                <a16:creationId xmlns:a16="http://schemas.microsoft.com/office/drawing/2014/main" id="{626D4937-0657-41D9-80DD-A4B8A322E85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71711" y="1932721"/>
            <a:ext cx="914400" cy="359229"/>
          </a:xfrm>
          <a:prstGeom prst="rect">
            <a:avLst/>
          </a:prstGeom>
        </p:spPr>
      </p:pic>
      <p:pic>
        <p:nvPicPr>
          <p:cNvPr id="7" name="Graphic 6" descr="Arrow Right with solid fill">
            <a:extLst>
              <a:ext uri="{FF2B5EF4-FFF2-40B4-BE49-F238E27FC236}">
                <a16:creationId xmlns:a16="http://schemas.microsoft.com/office/drawing/2014/main" id="{BF4D3310-354F-4D0D-1B1F-625A8EDE67C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99885" y="3747255"/>
            <a:ext cx="914400" cy="359229"/>
          </a:xfrm>
          <a:prstGeom prst="rect">
            <a:avLst/>
          </a:prstGeom>
        </p:spPr>
      </p:pic>
      <p:pic>
        <p:nvPicPr>
          <p:cNvPr id="8" name="Graphic 7" descr="Arrow Right with solid fill">
            <a:extLst>
              <a:ext uri="{FF2B5EF4-FFF2-40B4-BE49-F238E27FC236}">
                <a16:creationId xmlns:a16="http://schemas.microsoft.com/office/drawing/2014/main" id="{01A7B1BF-37B9-FFB1-CE3A-B1E1EA3A3EA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21000" y="2853795"/>
            <a:ext cx="914400" cy="359229"/>
          </a:xfrm>
          <a:prstGeom prst="rect">
            <a:avLst/>
          </a:prstGeom>
        </p:spPr>
      </p:pic>
      <p:sp>
        <p:nvSpPr>
          <p:cNvPr id="9" name="Flowchart: Connector 8">
            <a:extLst>
              <a:ext uri="{FF2B5EF4-FFF2-40B4-BE49-F238E27FC236}">
                <a16:creationId xmlns:a16="http://schemas.microsoft.com/office/drawing/2014/main" id="{3D983F6D-307C-EDE9-84EC-BF5B471272FA}"/>
              </a:ext>
            </a:extLst>
          </p:cNvPr>
          <p:cNvSpPr/>
          <p:nvPr/>
        </p:nvSpPr>
        <p:spPr>
          <a:xfrm>
            <a:off x="2286111" y="1038972"/>
            <a:ext cx="475862" cy="508259"/>
          </a:xfrm>
          <a:prstGeom prst="flowChartConnector">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10" name="TextBox 9">
            <a:extLst>
              <a:ext uri="{FF2B5EF4-FFF2-40B4-BE49-F238E27FC236}">
                <a16:creationId xmlns:a16="http://schemas.microsoft.com/office/drawing/2014/main" id="{88FCE607-873E-0E85-6E0C-448E5AE14F82}"/>
              </a:ext>
            </a:extLst>
          </p:cNvPr>
          <p:cNvSpPr txBox="1"/>
          <p:nvPr/>
        </p:nvSpPr>
        <p:spPr>
          <a:xfrm>
            <a:off x="2379418" y="1107075"/>
            <a:ext cx="312906" cy="369332"/>
          </a:xfrm>
          <a:prstGeom prst="rect">
            <a:avLst/>
          </a:prstGeom>
          <a:noFill/>
        </p:spPr>
        <p:txBody>
          <a:bodyPr wrap="none" rtlCol="0">
            <a:spAutoFit/>
          </a:bodyPr>
          <a:lstStyle/>
          <a:p>
            <a:r>
              <a:rPr lang="en-IN">
                <a:latin typeface="Avenir Book" panose="02000503020000020003" pitchFamily="2" charset="0"/>
              </a:rPr>
              <a:t>5</a:t>
            </a:r>
          </a:p>
        </p:txBody>
      </p:sp>
      <p:pic>
        <p:nvPicPr>
          <p:cNvPr id="11" name="Graphic 10" descr="Arrow Right with solid fill">
            <a:extLst>
              <a:ext uri="{FF2B5EF4-FFF2-40B4-BE49-F238E27FC236}">
                <a16:creationId xmlns:a16="http://schemas.microsoft.com/office/drawing/2014/main" id="{BBDE788D-9413-8B1D-7F62-ED1B8D35AD1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771301" y="1112127"/>
            <a:ext cx="914400" cy="359229"/>
          </a:xfrm>
          <a:prstGeom prst="rect">
            <a:avLst/>
          </a:prstGeom>
        </p:spPr>
      </p:pic>
      <p:sp>
        <p:nvSpPr>
          <p:cNvPr id="12" name="Flowchart: Connector 11">
            <a:extLst>
              <a:ext uri="{FF2B5EF4-FFF2-40B4-BE49-F238E27FC236}">
                <a16:creationId xmlns:a16="http://schemas.microsoft.com/office/drawing/2014/main" id="{CEAD53D9-8528-08CC-1591-2CE3C5B445DF}"/>
              </a:ext>
            </a:extLst>
          </p:cNvPr>
          <p:cNvSpPr/>
          <p:nvPr/>
        </p:nvSpPr>
        <p:spPr>
          <a:xfrm>
            <a:off x="3695029" y="1038972"/>
            <a:ext cx="475862" cy="508259"/>
          </a:xfrm>
          <a:prstGeom prst="flowChartConnector">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13" name="TextBox 12">
            <a:extLst>
              <a:ext uri="{FF2B5EF4-FFF2-40B4-BE49-F238E27FC236}">
                <a16:creationId xmlns:a16="http://schemas.microsoft.com/office/drawing/2014/main" id="{8720ED3F-6542-995B-6050-AEBE712493ED}"/>
              </a:ext>
            </a:extLst>
          </p:cNvPr>
          <p:cNvSpPr txBox="1"/>
          <p:nvPr/>
        </p:nvSpPr>
        <p:spPr>
          <a:xfrm>
            <a:off x="3782117" y="1107075"/>
            <a:ext cx="312906" cy="369332"/>
          </a:xfrm>
          <a:prstGeom prst="rect">
            <a:avLst/>
          </a:prstGeom>
          <a:noFill/>
        </p:spPr>
        <p:txBody>
          <a:bodyPr wrap="none" rtlCol="0">
            <a:spAutoFit/>
          </a:bodyPr>
          <a:lstStyle/>
          <a:p>
            <a:r>
              <a:rPr lang="en-IN">
                <a:latin typeface="Avenir Book" panose="02000503020000020003" pitchFamily="2" charset="0"/>
              </a:rPr>
              <a:t>3</a:t>
            </a:r>
          </a:p>
        </p:txBody>
      </p:sp>
      <p:graphicFrame>
        <p:nvGraphicFramePr>
          <p:cNvPr id="14" name="Table 23">
            <a:extLst>
              <a:ext uri="{FF2B5EF4-FFF2-40B4-BE49-F238E27FC236}">
                <a16:creationId xmlns:a16="http://schemas.microsoft.com/office/drawing/2014/main" id="{3D392690-9A1B-671C-8108-80D9FAF6E659}"/>
              </a:ext>
            </a:extLst>
          </p:cNvPr>
          <p:cNvGraphicFramePr>
            <a:graphicFrameLocks/>
          </p:cNvGraphicFramePr>
          <p:nvPr>
            <p:extLst>
              <p:ext uri="{D42A27DB-BD31-4B8C-83A1-F6EECF244321}">
                <p14:modId xmlns:p14="http://schemas.microsoft.com/office/powerpoint/2010/main" val="593850506"/>
              </p:ext>
            </p:extLst>
          </p:nvPr>
        </p:nvGraphicFramePr>
        <p:xfrm>
          <a:off x="650145" y="110707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0</a:t>
                      </a:r>
                    </a:p>
                  </a:txBody>
                  <a:tcPr anchor="ctr"/>
                </a:tc>
                <a:extLst>
                  <a:ext uri="{0D108BD9-81ED-4DB2-BD59-A6C34878D82A}">
                    <a16:rowId xmlns:a16="http://schemas.microsoft.com/office/drawing/2014/main" val="4072238256"/>
                  </a:ext>
                </a:extLst>
              </a:tr>
            </a:tbl>
          </a:graphicData>
        </a:graphic>
      </p:graphicFrame>
      <p:graphicFrame>
        <p:nvGraphicFramePr>
          <p:cNvPr id="15" name="Table 14">
            <a:extLst>
              <a:ext uri="{FF2B5EF4-FFF2-40B4-BE49-F238E27FC236}">
                <a16:creationId xmlns:a16="http://schemas.microsoft.com/office/drawing/2014/main" id="{9A970305-C7B0-6585-6636-7F56C27A7CE1}"/>
              </a:ext>
            </a:extLst>
          </p:cNvPr>
          <p:cNvGraphicFramePr>
            <a:graphicFrameLocks/>
          </p:cNvGraphicFramePr>
          <p:nvPr>
            <p:extLst>
              <p:ext uri="{D42A27DB-BD31-4B8C-83A1-F6EECF244321}">
                <p14:modId xmlns:p14="http://schemas.microsoft.com/office/powerpoint/2010/main" val="1189136823"/>
              </p:ext>
            </p:extLst>
          </p:nvPr>
        </p:nvGraphicFramePr>
        <p:xfrm>
          <a:off x="650145" y="1960441"/>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1</a:t>
                      </a:r>
                    </a:p>
                  </a:txBody>
                  <a:tcPr anchor="ctr"/>
                </a:tc>
                <a:extLst>
                  <a:ext uri="{0D108BD9-81ED-4DB2-BD59-A6C34878D82A}">
                    <a16:rowId xmlns:a16="http://schemas.microsoft.com/office/drawing/2014/main" val="4072238256"/>
                  </a:ext>
                </a:extLst>
              </a:tr>
            </a:tbl>
          </a:graphicData>
        </a:graphic>
      </p:graphicFrame>
      <p:graphicFrame>
        <p:nvGraphicFramePr>
          <p:cNvPr id="16" name="Table 23">
            <a:extLst>
              <a:ext uri="{FF2B5EF4-FFF2-40B4-BE49-F238E27FC236}">
                <a16:creationId xmlns:a16="http://schemas.microsoft.com/office/drawing/2014/main" id="{47FC7229-09F0-1FAD-3010-DF051587259D}"/>
              </a:ext>
            </a:extLst>
          </p:cNvPr>
          <p:cNvGraphicFramePr>
            <a:graphicFrameLocks/>
          </p:cNvGraphicFramePr>
          <p:nvPr>
            <p:extLst>
              <p:ext uri="{D42A27DB-BD31-4B8C-83A1-F6EECF244321}">
                <p14:modId xmlns:p14="http://schemas.microsoft.com/office/powerpoint/2010/main" val="952625162"/>
              </p:ext>
            </p:extLst>
          </p:nvPr>
        </p:nvGraphicFramePr>
        <p:xfrm>
          <a:off x="677660" y="285379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2</a:t>
                      </a:r>
                    </a:p>
                  </a:txBody>
                  <a:tcPr anchor="ctr"/>
                </a:tc>
                <a:extLst>
                  <a:ext uri="{0D108BD9-81ED-4DB2-BD59-A6C34878D82A}">
                    <a16:rowId xmlns:a16="http://schemas.microsoft.com/office/drawing/2014/main" val="4072238256"/>
                  </a:ext>
                </a:extLst>
              </a:tr>
            </a:tbl>
          </a:graphicData>
        </a:graphic>
      </p:graphicFrame>
      <p:graphicFrame>
        <p:nvGraphicFramePr>
          <p:cNvPr id="17" name="Table 23">
            <a:extLst>
              <a:ext uri="{FF2B5EF4-FFF2-40B4-BE49-F238E27FC236}">
                <a16:creationId xmlns:a16="http://schemas.microsoft.com/office/drawing/2014/main" id="{F2F4EF0F-033B-F374-686C-6BE0EDA3304E}"/>
              </a:ext>
            </a:extLst>
          </p:cNvPr>
          <p:cNvGraphicFramePr>
            <a:graphicFrameLocks/>
          </p:cNvGraphicFramePr>
          <p:nvPr>
            <p:extLst>
              <p:ext uri="{D42A27DB-BD31-4B8C-83A1-F6EECF244321}">
                <p14:modId xmlns:p14="http://schemas.microsoft.com/office/powerpoint/2010/main" val="524980518"/>
              </p:ext>
            </p:extLst>
          </p:nvPr>
        </p:nvGraphicFramePr>
        <p:xfrm>
          <a:off x="673654" y="374725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3</a:t>
                      </a:r>
                    </a:p>
                  </a:txBody>
                  <a:tcPr anchor="ctr"/>
                </a:tc>
                <a:extLst>
                  <a:ext uri="{0D108BD9-81ED-4DB2-BD59-A6C34878D82A}">
                    <a16:rowId xmlns:a16="http://schemas.microsoft.com/office/drawing/2014/main" val="4072238256"/>
                  </a:ext>
                </a:extLst>
              </a:tr>
            </a:tbl>
          </a:graphicData>
        </a:graphic>
      </p:graphicFrame>
      <p:sp>
        <p:nvSpPr>
          <p:cNvPr id="18" name="Flowchart: Connector 17">
            <a:extLst>
              <a:ext uri="{FF2B5EF4-FFF2-40B4-BE49-F238E27FC236}">
                <a16:creationId xmlns:a16="http://schemas.microsoft.com/office/drawing/2014/main" id="{A46DD2D2-2E87-89AF-75C2-7761DFBCF7EA}"/>
              </a:ext>
            </a:extLst>
          </p:cNvPr>
          <p:cNvSpPr/>
          <p:nvPr/>
        </p:nvSpPr>
        <p:spPr>
          <a:xfrm>
            <a:off x="2307885" y="1845507"/>
            <a:ext cx="475862" cy="508259"/>
          </a:xfrm>
          <a:prstGeom prst="flowChartConnector">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19" name="TextBox 18">
            <a:extLst>
              <a:ext uri="{FF2B5EF4-FFF2-40B4-BE49-F238E27FC236}">
                <a16:creationId xmlns:a16="http://schemas.microsoft.com/office/drawing/2014/main" id="{872EB8B9-2DA4-3696-EBB9-EA6702F73649}"/>
              </a:ext>
            </a:extLst>
          </p:cNvPr>
          <p:cNvSpPr txBox="1"/>
          <p:nvPr/>
        </p:nvSpPr>
        <p:spPr>
          <a:xfrm>
            <a:off x="2324018" y="1913610"/>
            <a:ext cx="441146" cy="369332"/>
          </a:xfrm>
          <a:prstGeom prst="rect">
            <a:avLst/>
          </a:prstGeom>
          <a:noFill/>
        </p:spPr>
        <p:txBody>
          <a:bodyPr wrap="none" rtlCol="0">
            <a:spAutoFit/>
          </a:bodyPr>
          <a:lstStyle/>
          <a:p>
            <a:r>
              <a:rPr lang="en-IN">
                <a:latin typeface="Avenir Book" panose="02000503020000020003" pitchFamily="2" charset="0"/>
              </a:rPr>
              <a:t>10</a:t>
            </a:r>
          </a:p>
        </p:txBody>
      </p:sp>
      <p:pic>
        <p:nvPicPr>
          <p:cNvPr id="20" name="Graphic 19" descr="Arrow Right with solid fill">
            <a:extLst>
              <a:ext uri="{FF2B5EF4-FFF2-40B4-BE49-F238E27FC236}">
                <a16:creationId xmlns:a16="http://schemas.microsoft.com/office/drawing/2014/main" id="{6300903C-601E-BCF3-3321-F41696B1B69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793075" y="1960441"/>
            <a:ext cx="914400" cy="359229"/>
          </a:xfrm>
          <a:prstGeom prst="rect">
            <a:avLst/>
          </a:prstGeom>
        </p:spPr>
      </p:pic>
      <p:sp>
        <p:nvSpPr>
          <p:cNvPr id="21" name="Flowchart: Connector 20">
            <a:extLst>
              <a:ext uri="{FF2B5EF4-FFF2-40B4-BE49-F238E27FC236}">
                <a16:creationId xmlns:a16="http://schemas.microsoft.com/office/drawing/2014/main" id="{2D03F61E-ABB5-3826-4C90-DD1DFF6823A2}"/>
              </a:ext>
            </a:extLst>
          </p:cNvPr>
          <p:cNvSpPr/>
          <p:nvPr/>
        </p:nvSpPr>
        <p:spPr>
          <a:xfrm>
            <a:off x="3716803" y="1845507"/>
            <a:ext cx="475862" cy="508259"/>
          </a:xfrm>
          <a:prstGeom prst="flowChartConnector">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22" name="TextBox 21">
            <a:extLst>
              <a:ext uri="{FF2B5EF4-FFF2-40B4-BE49-F238E27FC236}">
                <a16:creationId xmlns:a16="http://schemas.microsoft.com/office/drawing/2014/main" id="{5AD60470-AF88-55DF-8EB9-2DE1B3F85934}"/>
              </a:ext>
            </a:extLst>
          </p:cNvPr>
          <p:cNvSpPr txBox="1"/>
          <p:nvPr/>
        </p:nvSpPr>
        <p:spPr>
          <a:xfrm>
            <a:off x="3803891" y="1913610"/>
            <a:ext cx="312906" cy="369332"/>
          </a:xfrm>
          <a:prstGeom prst="rect">
            <a:avLst/>
          </a:prstGeom>
          <a:noFill/>
        </p:spPr>
        <p:txBody>
          <a:bodyPr wrap="none" rtlCol="0">
            <a:spAutoFit/>
          </a:bodyPr>
          <a:lstStyle/>
          <a:p>
            <a:r>
              <a:rPr lang="en-IN">
                <a:latin typeface="Avenir Book" panose="02000503020000020003" pitchFamily="2" charset="0"/>
              </a:rPr>
              <a:t>2</a:t>
            </a:r>
          </a:p>
        </p:txBody>
      </p:sp>
      <p:sp>
        <p:nvSpPr>
          <p:cNvPr id="23" name="Flowchart: Connector 22">
            <a:extLst>
              <a:ext uri="{FF2B5EF4-FFF2-40B4-BE49-F238E27FC236}">
                <a16:creationId xmlns:a16="http://schemas.microsoft.com/office/drawing/2014/main" id="{A9CC01B7-6028-AC1E-4576-8A99C4647AC6}"/>
              </a:ext>
            </a:extLst>
          </p:cNvPr>
          <p:cNvSpPr/>
          <p:nvPr/>
        </p:nvSpPr>
        <p:spPr>
          <a:xfrm>
            <a:off x="2322954" y="2775589"/>
            <a:ext cx="475862" cy="508259"/>
          </a:xfrm>
          <a:prstGeom prst="flowChartConnector">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24" name="TextBox 23">
            <a:extLst>
              <a:ext uri="{FF2B5EF4-FFF2-40B4-BE49-F238E27FC236}">
                <a16:creationId xmlns:a16="http://schemas.microsoft.com/office/drawing/2014/main" id="{4EF82139-8152-EB53-A66A-AF21E62F47CC}"/>
              </a:ext>
            </a:extLst>
          </p:cNvPr>
          <p:cNvSpPr txBox="1"/>
          <p:nvPr/>
        </p:nvSpPr>
        <p:spPr>
          <a:xfrm>
            <a:off x="2357756" y="2853795"/>
            <a:ext cx="441146" cy="369332"/>
          </a:xfrm>
          <a:prstGeom prst="rect">
            <a:avLst/>
          </a:prstGeom>
          <a:noFill/>
        </p:spPr>
        <p:txBody>
          <a:bodyPr wrap="none" rtlCol="0">
            <a:spAutoFit/>
          </a:bodyPr>
          <a:lstStyle/>
          <a:p>
            <a:r>
              <a:rPr lang="en-IN">
                <a:latin typeface="Avenir Book" panose="02000503020000020003" pitchFamily="2" charset="0"/>
              </a:rPr>
              <a:t>12</a:t>
            </a:r>
          </a:p>
        </p:txBody>
      </p:sp>
      <p:sp>
        <p:nvSpPr>
          <p:cNvPr id="25" name="Flowchart: Connector 24">
            <a:extLst>
              <a:ext uri="{FF2B5EF4-FFF2-40B4-BE49-F238E27FC236}">
                <a16:creationId xmlns:a16="http://schemas.microsoft.com/office/drawing/2014/main" id="{50B739BE-751F-22C0-C17E-09DD715CA44B}"/>
              </a:ext>
            </a:extLst>
          </p:cNvPr>
          <p:cNvSpPr/>
          <p:nvPr/>
        </p:nvSpPr>
        <p:spPr>
          <a:xfrm>
            <a:off x="2320504" y="3652463"/>
            <a:ext cx="475862" cy="508259"/>
          </a:xfrm>
          <a:prstGeom prst="flowChartConnector">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26" name="TextBox 25">
            <a:extLst>
              <a:ext uri="{FF2B5EF4-FFF2-40B4-BE49-F238E27FC236}">
                <a16:creationId xmlns:a16="http://schemas.microsoft.com/office/drawing/2014/main" id="{81591CA8-C56A-958F-C3F0-30869DD82534}"/>
              </a:ext>
            </a:extLst>
          </p:cNvPr>
          <p:cNvSpPr txBox="1"/>
          <p:nvPr/>
        </p:nvSpPr>
        <p:spPr>
          <a:xfrm>
            <a:off x="2401373" y="3728338"/>
            <a:ext cx="312906" cy="369332"/>
          </a:xfrm>
          <a:prstGeom prst="rect">
            <a:avLst/>
          </a:prstGeom>
          <a:noFill/>
        </p:spPr>
        <p:txBody>
          <a:bodyPr wrap="none" rtlCol="0">
            <a:spAutoFit/>
          </a:bodyPr>
          <a:lstStyle/>
          <a:p>
            <a:r>
              <a:rPr lang="en-IN">
                <a:latin typeface="Avenir Book" panose="02000503020000020003" pitchFamily="2" charset="0"/>
              </a:rPr>
              <a:t>8</a:t>
            </a:r>
          </a:p>
        </p:txBody>
      </p:sp>
      <p:pic>
        <p:nvPicPr>
          <p:cNvPr id="27" name="Graphic 26" descr="Arrow Down with solid fill">
            <a:extLst>
              <a:ext uri="{FF2B5EF4-FFF2-40B4-BE49-F238E27FC236}">
                <a16:creationId xmlns:a16="http://schemas.microsoft.com/office/drawing/2014/main" id="{1A5BAA1D-D14F-4373-AB95-85554AB64B8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9083278">
            <a:off x="-626594" y="344995"/>
            <a:ext cx="575388" cy="575388"/>
          </a:xfrm>
          <a:prstGeom prst="rect">
            <a:avLst/>
          </a:prstGeom>
        </p:spPr>
      </p:pic>
      <p:pic>
        <p:nvPicPr>
          <p:cNvPr id="28" name="Graphic 27" descr="Arrow Down with solid fill">
            <a:extLst>
              <a:ext uri="{FF2B5EF4-FFF2-40B4-BE49-F238E27FC236}">
                <a16:creationId xmlns:a16="http://schemas.microsoft.com/office/drawing/2014/main" id="{EB7A6E71-3829-65C4-6DC0-12FC1937338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72204" y="328732"/>
            <a:ext cx="547223" cy="608189"/>
          </a:xfrm>
          <a:prstGeom prst="rect">
            <a:avLst/>
          </a:prstGeom>
        </p:spPr>
      </p:pic>
      <p:pic>
        <p:nvPicPr>
          <p:cNvPr id="29" name="Graphic 28" descr="Arrow Down with solid fill">
            <a:extLst>
              <a:ext uri="{FF2B5EF4-FFF2-40B4-BE49-F238E27FC236}">
                <a16:creationId xmlns:a16="http://schemas.microsoft.com/office/drawing/2014/main" id="{32BE5F09-D189-021D-2B6A-DDDE808728D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8913353">
            <a:off x="-970983" y="395959"/>
            <a:ext cx="547223" cy="608189"/>
          </a:xfrm>
          <a:prstGeom prst="rect">
            <a:avLst/>
          </a:prstGeom>
        </p:spPr>
      </p:pic>
      <p:pic>
        <p:nvPicPr>
          <p:cNvPr id="30" name="Graphic 29" descr="Arrow Down with solid fill">
            <a:extLst>
              <a:ext uri="{FF2B5EF4-FFF2-40B4-BE49-F238E27FC236}">
                <a16:creationId xmlns:a16="http://schemas.microsoft.com/office/drawing/2014/main" id="{8386746C-21EF-5F45-509E-ED8773FDF33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659348" y="300642"/>
            <a:ext cx="547223" cy="608189"/>
          </a:xfrm>
          <a:prstGeom prst="rect">
            <a:avLst/>
          </a:prstGeom>
        </p:spPr>
      </p:pic>
      <p:pic>
        <p:nvPicPr>
          <p:cNvPr id="31" name="Graphic 30" descr="Arrow Down with solid fill">
            <a:extLst>
              <a:ext uri="{FF2B5EF4-FFF2-40B4-BE49-F238E27FC236}">
                <a16:creationId xmlns:a16="http://schemas.microsoft.com/office/drawing/2014/main" id="{64783A90-F317-FA6E-C667-F233EFE52F1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9196136">
            <a:off x="-1032701" y="1237318"/>
            <a:ext cx="547223" cy="608189"/>
          </a:xfrm>
          <a:prstGeom prst="rect">
            <a:avLst/>
          </a:prstGeom>
        </p:spPr>
      </p:pic>
      <p:pic>
        <p:nvPicPr>
          <p:cNvPr id="32" name="Graphic 31" descr="Arrow Down with solid fill">
            <a:extLst>
              <a:ext uri="{FF2B5EF4-FFF2-40B4-BE49-F238E27FC236}">
                <a16:creationId xmlns:a16="http://schemas.microsoft.com/office/drawing/2014/main" id="{90F8FDB2-4005-1969-63B8-92A80C709D1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65981" y="1191202"/>
            <a:ext cx="547223" cy="608189"/>
          </a:xfrm>
          <a:prstGeom prst="rect">
            <a:avLst/>
          </a:prstGeom>
        </p:spPr>
      </p:pic>
      <p:pic>
        <p:nvPicPr>
          <p:cNvPr id="33" name="Graphic 32" descr="Arrow Down with solid fill">
            <a:extLst>
              <a:ext uri="{FF2B5EF4-FFF2-40B4-BE49-F238E27FC236}">
                <a16:creationId xmlns:a16="http://schemas.microsoft.com/office/drawing/2014/main" id="{F3C054C3-BE50-9759-5DD3-7C417B1418E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9312165">
            <a:off x="-493746" y="1191201"/>
            <a:ext cx="547223" cy="608189"/>
          </a:xfrm>
          <a:prstGeom prst="rect">
            <a:avLst/>
          </a:prstGeom>
        </p:spPr>
      </p:pic>
      <p:pic>
        <p:nvPicPr>
          <p:cNvPr id="34" name="Graphic 33" descr="Arrow Down with solid fill">
            <a:extLst>
              <a:ext uri="{FF2B5EF4-FFF2-40B4-BE49-F238E27FC236}">
                <a16:creationId xmlns:a16="http://schemas.microsoft.com/office/drawing/2014/main" id="{B5737732-C8EA-0E61-267A-3D17880D13A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645442" y="1203266"/>
            <a:ext cx="547223" cy="608189"/>
          </a:xfrm>
          <a:prstGeom prst="rect">
            <a:avLst/>
          </a:prstGeom>
        </p:spPr>
      </p:pic>
      <p:pic>
        <p:nvPicPr>
          <p:cNvPr id="35" name="Graphic 17" descr="Arrow Down with solid fill">
            <a:extLst>
              <a:ext uri="{FF2B5EF4-FFF2-40B4-BE49-F238E27FC236}">
                <a16:creationId xmlns:a16="http://schemas.microsoft.com/office/drawing/2014/main" id="{2D15AE91-FB7B-6CCA-9DF6-C28348237CB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9139400">
            <a:off x="-1005186" y="2167400"/>
            <a:ext cx="547223" cy="608189"/>
          </a:xfrm>
          <a:prstGeom prst="rect">
            <a:avLst/>
          </a:prstGeom>
        </p:spPr>
      </p:pic>
      <p:pic>
        <p:nvPicPr>
          <p:cNvPr id="36" name="Graphic 17" descr="Arrow Down with solid fill">
            <a:extLst>
              <a:ext uri="{FF2B5EF4-FFF2-40B4-BE49-F238E27FC236}">
                <a16:creationId xmlns:a16="http://schemas.microsoft.com/office/drawing/2014/main" id="{9CC059A8-B7DB-FC51-E7CD-40B609B1513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36042" y="2062736"/>
            <a:ext cx="547223" cy="608189"/>
          </a:xfrm>
          <a:prstGeom prst="rect">
            <a:avLst/>
          </a:prstGeom>
        </p:spPr>
      </p:pic>
      <p:pic>
        <p:nvPicPr>
          <p:cNvPr id="37" name="Graphic 36" descr="Arrow Down with solid fill">
            <a:extLst>
              <a:ext uri="{FF2B5EF4-FFF2-40B4-BE49-F238E27FC236}">
                <a16:creationId xmlns:a16="http://schemas.microsoft.com/office/drawing/2014/main" id="{89C5ECBD-A7F7-DEED-17CD-41C6DE5E226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9810625">
            <a:off x="-1133750" y="3027365"/>
            <a:ext cx="625098" cy="625098"/>
          </a:xfrm>
          <a:prstGeom prst="rect">
            <a:avLst/>
          </a:prstGeom>
        </p:spPr>
      </p:pic>
      <p:pic>
        <p:nvPicPr>
          <p:cNvPr id="38" name="Graphic 37" descr="Arrow Down with solid fill">
            <a:extLst>
              <a:ext uri="{FF2B5EF4-FFF2-40B4-BE49-F238E27FC236}">
                <a16:creationId xmlns:a16="http://schemas.microsoft.com/office/drawing/2014/main" id="{E45B5234-E5DF-3DBB-49C3-B7094E7BCB3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65981" y="2949512"/>
            <a:ext cx="547223" cy="608189"/>
          </a:xfrm>
          <a:prstGeom prst="rect">
            <a:avLst/>
          </a:prstGeom>
        </p:spPr>
      </p:pic>
      <p:sp>
        <p:nvSpPr>
          <p:cNvPr id="39" name="TextBox 38">
            <a:extLst>
              <a:ext uri="{FF2B5EF4-FFF2-40B4-BE49-F238E27FC236}">
                <a16:creationId xmlns:a16="http://schemas.microsoft.com/office/drawing/2014/main" id="{34AE87C9-85F2-717B-E8EC-76E429568BF6}"/>
              </a:ext>
            </a:extLst>
          </p:cNvPr>
          <p:cNvSpPr txBox="1"/>
          <p:nvPr/>
        </p:nvSpPr>
        <p:spPr>
          <a:xfrm>
            <a:off x="346841" y="5662916"/>
            <a:ext cx="2334241" cy="461665"/>
          </a:xfrm>
          <a:prstGeom prst="rect">
            <a:avLst/>
          </a:prstGeom>
          <a:noFill/>
        </p:spPr>
        <p:txBody>
          <a:bodyPr wrap="square" rtlCol="0" anchor="ctr">
            <a:spAutoFit/>
          </a:bodyPr>
          <a:lstStyle/>
          <a:p>
            <a:r>
              <a:rPr lang="en-IN" sz="2400">
                <a:latin typeface="Avenir Book" panose="02000503020000020003" pitchFamily="2" charset="0"/>
              </a:rPr>
              <a:t>Priority Queue : </a:t>
            </a:r>
          </a:p>
        </p:txBody>
      </p:sp>
      <p:sp>
        <p:nvSpPr>
          <p:cNvPr id="40" name="TextBox 39">
            <a:extLst>
              <a:ext uri="{FF2B5EF4-FFF2-40B4-BE49-F238E27FC236}">
                <a16:creationId xmlns:a16="http://schemas.microsoft.com/office/drawing/2014/main" id="{B88C2A81-8963-F1DE-970E-239988359DEA}"/>
              </a:ext>
            </a:extLst>
          </p:cNvPr>
          <p:cNvSpPr txBox="1"/>
          <p:nvPr/>
        </p:nvSpPr>
        <p:spPr>
          <a:xfrm>
            <a:off x="2622386" y="5685401"/>
            <a:ext cx="372909" cy="461665"/>
          </a:xfrm>
          <a:prstGeom prst="rect">
            <a:avLst/>
          </a:prstGeom>
          <a:noFill/>
        </p:spPr>
        <p:txBody>
          <a:bodyPr wrap="none" lIns="108000" rtlCol="0" anchor="ctr">
            <a:spAutoFit/>
          </a:bodyPr>
          <a:lstStyle/>
          <a:p>
            <a:r>
              <a:rPr lang="en-IN" sz="2400">
                <a:latin typeface="Avenir Book" panose="02000503020000020003" pitchFamily="2" charset="0"/>
              </a:rPr>
              <a:t>5</a:t>
            </a:r>
          </a:p>
        </p:txBody>
      </p:sp>
      <p:sp>
        <p:nvSpPr>
          <p:cNvPr id="41" name="TextBox 40">
            <a:extLst>
              <a:ext uri="{FF2B5EF4-FFF2-40B4-BE49-F238E27FC236}">
                <a16:creationId xmlns:a16="http://schemas.microsoft.com/office/drawing/2014/main" id="{880C0721-FCE9-EA2E-6E90-1B86714E0AE7}"/>
              </a:ext>
            </a:extLst>
          </p:cNvPr>
          <p:cNvSpPr txBox="1"/>
          <p:nvPr/>
        </p:nvSpPr>
        <p:spPr>
          <a:xfrm>
            <a:off x="3126645" y="5670010"/>
            <a:ext cx="370614" cy="492443"/>
          </a:xfrm>
          <a:prstGeom prst="rect">
            <a:avLst/>
          </a:prstGeom>
          <a:noFill/>
        </p:spPr>
        <p:txBody>
          <a:bodyPr wrap="none" rtlCol="0" anchor="ctr">
            <a:spAutoFit/>
          </a:bodyPr>
          <a:lstStyle/>
          <a:p>
            <a:r>
              <a:rPr lang="en-IN" sz="2600">
                <a:latin typeface="Avenir Book" panose="02000503020000020003" pitchFamily="2" charset="0"/>
              </a:rPr>
              <a:t>3</a:t>
            </a:r>
          </a:p>
        </p:txBody>
      </p:sp>
      <p:sp>
        <p:nvSpPr>
          <p:cNvPr id="42" name="TextBox 41">
            <a:extLst>
              <a:ext uri="{FF2B5EF4-FFF2-40B4-BE49-F238E27FC236}">
                <a16:creationId xmlns:a16="http://schemas.microsoft.com/office/drawing/2014/main" id="{313DE66C-1D39-F9EF-3605-8C4C9BF9F00F}"/>
              </a:ext>
            </a:extLst>
          </p:cNvPr>
          <p:cNvSpPr txBox="1"/>
          <p:nvPr/>
        </p:nvSpPr>
        <p:spPr>
          <a:xfrm>
            <a:off x="3627007" y="5685400"/>
            <a:ext cx="527709" cy="461665"/>
          </a:xfrm>
          <a:prstGeom prst="rect">
            <a:avLst/>
          </a:prstGeom>
          <a:noFill/>
        </p:spPr>
        <p:txBody>
          <a:bodyPr wrap="none" rtlCol="0" anchor="ctr">
            <a:spAutoFit/>
          </a:bodyPr>
          <a:lstStyle/>
          <a:p>
            <a:r>
              <a:rPr lang="en-IN" sz="2400">
                <a:latin typeface="Avenir Book" panose="02000503020000020003" pitchFamily="2" charset="0"/>
              </a:rPr>
              <a:t>10</a:t>
            </a:r>
          </a:p>
        </p:txBody>
      </p:sp>
      <p:sp>
        <p:nvSpPr>
          <p:cNvPr id="43" name="TextBox 42">
            <a:extLst>
              <a:ext uri="{FF2B5EF4-FFF2-40B4-BE49-F238E27FC236}">
                <a16:creationId xmlns:a16="http://schemas.microsoft.com/office/drawing/2014/main" id="{3C1CA490-07D1-0471-7B8C-1671A643B634}"/>
              </a:ext>
            </a:extLst>
          </p:cNvPr>
          <p:cNvSpPr txBox="1"/>
          <p:nvPr/>
        </p:nvSpPr>
        <p:spPr>
          <a:xfrm>
            <a:off x="4209744" y="5685398"/>
            <a:ext cx="356188" cy="461665"/>
          </a:xfrm>
          <a:prstGeom prst="rect">
            <a:avLst/>
          </a:prstGeom>
          <a:noFill/>
        </p:spPr>
        <p:txBody>
          <a:bodyPr wrap="none" rtlCol="0" anchor="ctr">
            <a:spAutoFit/>
          </a:bodyPr>
          <a:lstStyle/>
          <a:p>
            <a:r>
              <a:rPr lang="en-IN" sz="2400">
                <a:latin typeface="Avenir Book" panose="02000503020000020003" pitchFamily="2" charset="0"/>
              </a:rPr>
              <a:t>2</a:t>
            </a:r>
          </a:p>
        </p:txBody>
      </p:sp>
      <p:sp>
        <p:nvSpPr>
          <p:cNvPr id="44" name="TextBox 43">
            <a:extLst>
              <a:ext uri="{FF2B5EF4-FFF2-40B4-BE49-F238E27FC236}">
                <a16:creationId xmlns:a16="http://schemas.microsoft.com/office/drawing/2014/main" id="{3AD48628-292A-BA4D-B252-A308E6E8EB52}"/>
              </a:ext>
            </a:extLst>
          </p:cNvPr>
          <p:cNvSpPr txBox="1"/>
          <p:nvPr/>
        </p:nvSpPr>
        <p:spPr>
          <a:xfrm>
            <a:off x="4636990" y="5685398"/>
            <a:ext cx="527709" cy="461665"/>
          </a:xfrm>
          <a:prstGeom prst="rect">
            <a:avLst/>
          </a:prstGeom>
          <a:noFill/>
        </p:spPr>
        <p:txBody>
          <a:bodyPr wrap="none" rtlCol="0">
            <a:spAutoFit/>
          </a:bodyPr>
          <a:lstStyle/>
          <a:p>
            <a:r>
              <a:rPr lang="en-IN" sz="2400">
                <a:latin typeface="Avenir Book" panose="02000503020000020003" pitchFamily="2" charset="0"/>
              </a:rPr>
              <a:t>12</a:t>
            </a:r>
          </a:p>
        </p:txBody>
      </p:sp>
      <p:sp>
        <p:nvSpPr>
          <p:cNvPr id="45" name="TextBox 44">
            <a:extLst>
              <a:ext uri="{FF2B5EF4-FFF2-40B4-BE49-F238E27FC236}">
                <a16:creationId xmlns:a16="http://schemas.microsoft.com/office/drawing/2014/main" id="{F930C873-AF67-D3EC-8BC7-9B9AABF5540B}"/>
              </a:ext>
            </a:extLst>
          </p:cNvPr>
          <p:cNvSpPr txBox="1"/>
          <p:nvPr/>
        </p:nvSpPr>
        <p:spPr>
          <a:xfrm>
            <a:off x="5219727" y="5685398"/>
            <a:ext cx="356188" cy="461665"/>
          </a:xfrm>
          <a:prstGeom prst="rect">
            <a:avLst/>
          </a:prstGeom>
          <a:noFill/>
        </p:spPr>
        <p:txBody>
          <a:bodyPr wrap="none" rtlCol="0" anchor="ctr">
            <a:spAutoFit/>
          </a:bodyPr>
          <a:lstStyle/>
          <a:p>
            <a:r>
              <a:rPr lang="en-IN" sz="2400">
                <a:latin typeface="Avenir Book" panose="02000503020000020003" pitchFamily="2" charset="0"/>
              </a:rPr>
              <a:t>8</a:t>
            </a:r>
            <a:endParaRPr lang="en-IN">
              <a:latin typeface="Avenir Book" panose="02000503020000020003" pitchFamily="2" charset="0"/>
            </a:endParaRPr>
          </a:p>
        </p:txBody>
      </p:sp>
    </p:spTree>
    <p:extLst>
      <p:ext uri="{BB962C8B-B14F-4D97-AF65-F5344CB8AC3E}">
        <p14:creationId xmlns:p14="http://schemas.microsoft.com/office/powerpoint/2010/main" val="2517280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8"/>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20"/>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2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22"/>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63" presetClass="path" presetSubtype="0" accel="50000" decel="50000" fill="hold" nodeType="clickEffect">
                                  <p:stCondLst>
                                    <p:cond delay="0"/>
                                  </p:stCondLst>
                                  <p:childTnLst>
                                    <p:animMotion origin="layout" path="M 4.375E-6 3.7037E-7 L 0.19205 0.00023 " pathEditMode="relative" rAng="0" ptsTypes="AA">
                                      <p:cBhvr>
                                        <p:cTn id="76" dur="2000" fill="hold"/>
                                        <p:tgtEl>
                                          <p:spTgt spid="27"/>
                                        </p:tgtEl>
                                        <p:attrNameLst>
                                          <p:attrName>ppt_x</p:attrName>
                                          <p:attrName>ppt_y</p:attrName>
                                        </p:attrNameLst>
                                      </p:cBhvr>
                                      <p:rCtr x="9596" y="0"/>
                                    </p:animMotion>
                                  </p:childTnLst>
                                </p:cTn>
                              </p:par>
                            </p:childTnLst>
                          </p:cTn>
                        </p:par>
                        <p:par>
                          <p:cTn id="77" fill="hold">
                            <p:stCondLst>
                              <p:cond delay="2000"/>
                            </p:stCondLst>
                            <p:childTnLst>
                              <p:par>
                                <p:cTn id="78" presetID="1" presetClass="exit" presetSubtype="0" fill="hold" nodeType="afterEffect">
                                  <p:stCondLst>
                                    <p:cond delay="0"/>
                                  </p:stCondLst>
                                  <p:childTnLst>
                                    <p:set>
                                      <p:cBhvr>
                                        <p:cTn id="79" dur="1" fill="hold">
                                          <p:stCondLst>
                                            <p:cond delay="0"/>
                                          </p:stCondLst>
                                        </p:cTn>
                                        <p:tgtEl>
                                          <p:spTgt spid="27"/>
                                        </p:tgtEl>
                                        <p:attrNameLst>
                                          <p:attrName>style.visibility</p:attrName>
                                        </p:attrNameLst>
                                      </p:cBhvr>
                                      <p:to>
                                        <p:strVal val="hidden"/>
                                      </p:to>
                                    </p:set>
                                  </p:childTnLst>
                                </p:cTn>
                              </p:par>
                            </p:childTnLst>
                          </p:cTn>
                        </p:par>
                        <p:par>
                          <p:cTn id="80" fill="hold">
                            <p:stCondLst>
                              <p:cond delay="2000"/>
                            </p:stCondLst>
                            <p:childTnLst>
                              <p:par>
                                <p:cTn id="81" presetID="1" presetClass="entr" presetSubtype="0" fill="hold" nodeType="afterEffect">
                                  <p:stCondLst>
                                    <p:cond delay="0"/>
                                  </p:stCondLst>
                                  <p:childTnLst>
                                    <p:set>
                                      <p:cBhvr>
                                        <p:cTn id="82" dur="1" fill="hold">
                                          <p:stCondLst>
                                            <p:cond delay="0"/>
                                          </p:stCondLst>
                                        </p:cTn>
                                        <p:tgtEl>
                                          <p:spTgt spid="28"/>
                                        </p:tgtEl>
                                        <p:attrNameLst>
                                          <p:attrName>style.visibility</p:attrName>
                                        </p:attrNameLst>
                                      </p:cBhvr>
                                      <p:to>
                                        <p:strVal val="visible"/>
                                      </p:to>
                                    </p:set>
                                  </p:childTnLst>
                                </p:cTn>
                              </p:par>
                              <p:par>
                                <p:cTn id="83" presetID="64" presetClass="path" presetSubtype="0" repeatCount="indefinite" autoRev="1" fill="hold" nodeType="withEffect">
                                  <p:stCondLst>
                                    <p:cond delay="0"/>
                                  </p:stCondLst>
                                  <p:endCondLst>
                                    <p:cond evt="onNext" delay="0">
                                      <p:tgtEl>
                                        <p:sldTgt/>
                                      </p:tgtEl>
                                    </p:cond>
                                  </p:endCondLst>
                                  <p:childTnLst>
                                    <p:animMotion origin="layout" path="M -3.95833E-6 3.7037E-7 L 0.00052 -0.05347 " pathEditMode="relative" rAng="0" ptsTypes="AA">
                                      <p:cBhvr>
                                        <p:cTn id="84" dur="500" fill="hold"/>
                                        <p:tgtEl>
                                          <p:spTgt spid="28"/>
                                        </p:tgtEl>
                                        <p:attrNameLst>
                                          <p:attrName>ppt_x</p:attrName>
                                          <p:attrName>ppt_y</p:attrName>
                                        </p:attrNameLst>
                                      </p:cBhvr>
                                      <p:rCtr x="26" y="-2685"/>
                                    </p:animMotion>
                                  </p:childTnLst>
                                </p:cTn>
                              </p:par>
                            </p:childTnLst>
                          </p:cTn>
                        </p:par>
                      </p:childTnLst>
                    </p:cTn>
                  </p:par>
                  <p:par>
                    <p:cTn id="85" fill="hold">
                      <p:stCondLst>
                        <p:cond delay="indefinite"/>
                      </p:stCondLst>
                      <p:childTnLst>
                        <p:par>
                          <p:cTn id="86" fill="hold">
                            <p:stCondLst>
                              <p:cond delay="0"/>
                            </p:stCondLst>
                            <p:childTnLst>
                              <p:par>
                                <p:cTn id="87" presetID="1" presetClass="exit" presetSubtype="0" fill="hold" nodeType="clickEffect">
                                  <p:stCondLst>
                                    <p:cond delay="0"/>
                                  </p:stCondLst>
                                  <p:childTnLst>
                                    <p:set>
                                      <p:cBhvr>
                                        <p:cTn id="88" dur="1" fill="hold">
                                          <p:stCondLst>
                                            <p:cond delay="0"/>
                                          </p:stCondLst>
                                        </p:cTn>
                                        <p:tgtEl>
                                          <p:spTgt spid="28"/>
                                        </p:tgtEl>
                                        <p:attrNameLst>
                                          <p:attrName>style.visibility</p:attrName>
                                        </p:attrNameLst>
                                      </p:cBhvr>
                                      <p:to>
                                        <p:strVal val="hidden"/>
                                      </p:to>
                                    </p:set>
                                  </p:childTnLst>
                                </p:cTn>
                              </p:par>
                              <p:par>
                                <p:cTn id="89" presetID="1" presetClass="entr" presetSubtype="0" fill="hold" grpId="0" nodeType="withEffect">
                                  <p:stCondLst>
                                    <p:cond delay="0"/>
                                  </p:stCondLst>
                                  <p:childTnLst>
                                    <p:set>
                                      <p:cBhvr>
                                        <p:cTn id="90" dur="1" fill="hold">
                                          <p:stCondLst>
                                            <p:cond delay="0"/>
                                          </p:stCondLst>
                                        </p:cTn>
                                        <p:tgtEl>
                                          <p:spTgt spid="39"/>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40"/>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63" presetClass="path" presetSubtype="0" accel="50000" decel="50000" fill="hold" nodeType="clickEffect">
                                  <p:stCondLst>
                                    <p:cond delay="0"/>
                                  </p:stCondLst>
                                  <p:childTnLst>
                                    <p:animMotion origin="layout" path="M 1.45833E-6 -3.33333E-6 L 0.36198 -0.00347 " pathEditMode="relative" rAng="0" ptsTypes="AA">
                                      <p:cBhvr>
                                        <p:cTn id="96" dur="2000" fill="hold"/>
                                        <p:tgtEl>
                                          <p:spTgt spid="29"/>
                                        </p:tgtEl>
                                        <p:attrNameLst>
                                          <p:attrName>ppt_x</p:attrName>
                                          <p:attrName>ppt_y</p:attrName>
                                        </p:attrNameLst>
                                      </p:cBhvr>
                                      <p:rCtr x="18099" y="-185"/>
                                    </p:animMotion>
                                  </p:childTnLst>
                                </p:cTn>
                              </p:par>
                            </p:childTnLst>
                          </p:cTn>
                        </p:par>
                        <p:par>
                          <p:cTn id="97" fill="hold">
                            <p:stCondLst>
                              <p:cond delay="2000"/>
                            </p:stCondLst>
                            <p:childTnLst>
                              <p:par>
                                <p:cTn id="98" presetID="1" presetClass="exit" presetSubtype="0" fill="hold" nodeType="afterEffect">
                                  <p:stCondLst>
                                    <p:cond delay="0"/>
                                  </p:stCondLst>
                                  <p:childTnLst>
                                    <p:set>
                                      <p:cBhvr>
                                        <p:cTn id="99" dur="1" fill="hold">
                                          <p:stCondLst>
                                            <p:cond delay="0"/>
                                          </p:stCondLst>
                                        </p:cTn>
                                        <p:tgtEl>
                                          <p:spTgt spid="29"/>
                                        </p:tgtEl>
                                        <p:attrNameLst>
                                          <p:attrName>style.visibility</p:attrName>
                                        </p:attrNameLst>
                                      </p:cBhvr>
                                      <p:to>
                                        <p:strVal val="hidden"/>
                                      </p:to>
                                    </p:set>
                                  </p:childTnLst>
                                </p:cTn>
                              </p:par>
                              <p:par>
                                <p:cTn id="100" presetID="1" presetClass="entr" presetSubtype="0" fill="hold" nodeType="withEffect">
                                  <p:stCondLst>
                                    <p:cond delay="0"/>
                                  </p:stCondLst>
                                  <p:childTnLst>
                                    <p:set>
                                      <p:cBhvr>
                                        <p:cTn id="101" dur="1" fill="hold">
                                          <p:stCondLst>
                                            <p:cond delay="0"/>
                                          </p:stCondLst>
                                        </p:cTn>
                                        <p:tgtEl>
                                          <p:spTgt spid="30"/>
                                        </p:tgtEl>
                                        <p:attrNameLst>
                                          <p:attrName>style.visibility</p:attrName>
                                        </p:attrNameLst>
                                      </p:cBhvr>
                                      <p:to>
                                        <p:strVal val="visible"/>
                                      </p:to>
                                    </p:set>
                                  </p:childTnLst>
                                </p:cTn>
                              </p:par>
                              <p:par>
                                <p:cTn id="102" presetID="64" presetClass="path" presetSubtype="0" repeatCount="indefinite" autoRev="1" fill="hold" nodeType="withEffect">
                                  <p:stCondLst>
                                    <p:cond delay="0"/>
                                  </p:stCondLst>
                                  <p:endCondLst>
                                    <p:cond evt="onNext" delay="0">
                                      <p:tgtEl>
                                        <p:sldTgt/>
                                      </p:tgtEl>
                                    </p:cond>
                                  </p:endCondLst>
                                  <p:childTnLst>
                                    <p:animMotion origin="layout" path="M 3.95833E-6 -2.96296E-6 L -0.00052 -0.07407 " pathEditMode="relative" rAng="0" ptsTypes="AA">
                                      <p:cBhvr>
                                        <p:cTn id="103" dur="500" fill="hold"/>
                                        <p:tgtEl>
                                          <p:spTgt spid="30"/>
                                        </p:tgtEl>
                                        <p:attrNameLst>
                                          <p:attrName>ppt_x</p:attrName>
                                          <p:attrName>ppt_y</p:attrName>
                                        </p:attrNameLst>
                                      </p:cBhvr>
                                      <p:rCtr x="-26" y="-3704"/>
                                    </p:animMotion>
                                  </p:childTnLst>
                                </p:cTn>
                              </p:par>
                            </p:childTnLst>
                          </p:cTn>
                        </p:par>
                      </p:childTnLst>
                    </p:cTn>
                  </p:par>
                  <p:par>
                    <p:cTn id="104" fill="hold">
                      <p:stCondLst>
                        <p:cond delay="indefinite"/>
                      </p:stCondLst>
                      <p:childTnLst>
                        <p:par>
                          <p:cTn id="105" fill="hold">
                            <p:stCondLst>
                              <p:cond delay="0"/>
                            </p:stCondLst>
                            <p:childTnLst>
                              <p:par>
                                <p:cTn id="106" presetID="1" presetClass="exit" presetSubtype="0" fill="hold" nodeType="clickEffect">
                                  <p:stCondLst>
                                    <p:cond delay="0"/>
                                  </p:stCondLst>
                                  <p:childTnLst>
                                    <p:set>
                                      <p:cBhvr>
                                        <p:cTn id="107" dur="1" fill="hold">
                                          <p:stCondLst>
                                            <p:cond delay="0"/>
                                          </p:stCondLst>
                                        </p:cTn>
                                        <p:tgtEl>
                                          <p:spTgt spid="30"/>
                                        </p:tgtEl>
                                        <p:attrNameLst>
                                          <p:attrName>style.visibility</p:attrName>
                                        </p:attrNameLst>
                                      </p:cBhvr>
                                      <p:to>
                                        <p:strVal val="hidden"/>
                                      </p:to>
                                    </p:set>
                                  </p:childTnLst>
                                </p:cTn>
                              </p:par>
                              <p:par>
                                <p:cTn id="108" presetID="1" presetClass="entr" presetSubtype="0" fill="hold" grpId="0" nodeType="withEffect">
                                  <p:stCondLst>
                                    <p:cond delay="0"/>
                                  </p:stCondLst>
                                  <p:childTnLst>
                                    <p:set>
                                      <p:cBhvr>
                                        <p:cTn id="109" dur="1" fill="hold">
                                          <p:stCondLst>
                                            <p:cond delay="0"/>
                                          </p:stCondLst>
                                        </p:cTn>
                                        <p:tgtEl>
                                          <p:spTgt spid="41"/>
                                        </p:tgtEl>
                                        <p:attrNameLst>
                                          <p:attrName>style.visibility</p:attrName>
                                        </p:attrNameLst>
                                      </p:cBhvr>
                                      <p:to>
                                        <p:strVal val="visible"/>
                                      </p:to>
                                    </p:set>
                                  </p:childTnLst>
                                </p:cTn>
                              </p:par>
                            </p:childTnLst>
                          </p:cTn>
                        </p:par>
                      </p:childTnLst>
                    </p:cTn>
                  </p:par>
                  <p:par>
                    <p:cTn id="110" fill="hold">
                      <p:stCondLst>
                        <p:cond delay="indefinite"/>
                      </p:stCondLst>
                      <p:childTnLst>
                        <p:par>
                          <p:cTn id="111" fill="hold">
                            <p:stCondLst>
                              <p:cond delay="0"/>
                            </p:stCondLst>
                            <p:childTnLst>
                              <p:par>
                                <p:cTn id="112" presetID="63" presetClass="path" presetSubtype="0" accel="50000" decel="50000" fill="hold" nodeType="clickEffect">
                                  <p:stCondLst>
                                    <p:cond delay="0"/>
                                  </p:stCondLst>
                                  <p:childTnLst>
                                    <p:animMotion origin="layout" path="M -4.16667E-7 1.48148E-6 L 0.25 1.48148E-6 " pathEditMode="relative" rAng="0" ptsTypes="AA">
                                      <p:cBhvr>
                                        <p:cTn id="113" dur="2000" fill="hold"/>
                                        <p:tgtEl>
                                          <p:spTgt spid="31"/>
                                        </p:tgtEl>
                                        <p:attrNameLst>
                                          <p:attrName>ppt_x</p:attrName>
                                          <p:attrName>ppt_y</p:attrName>
                                        </p:attrNameLst>
                                      </p:cBhvr>
                                      <p:rCtr x="12500" y="0"/>
                                    </p:animMotion>
                                  </p:childTnLst>
                                </p:cTn>
                              </p:par>
                            </p:childTnLst>
                          </p:cTn>
                        </p:par>
                        <p:par>
                          <p:cTn id="114" fill="hold">
                            <p:stCondLst>
                              <p:cond delay="2000"/>
                            </p:stCondLst>
                            <p:childTnLst>
                              <p:par>
                                <p:cTn id="115" presetID="1" presetClass="exit" presetSubtype="0" fill="hold" nodeType="afterEffect">
                                  <p:stCondLst>
                                    <p:cond delay="0"/>
                                  </p:stCondLst>
                                  <p:childTnLst>
                                    <p:set>
                                      <p:cBhvr>
                                        <p:cTn id="116" dur="1" fill="hold">
                                          <p:stCondLst>
                                            <p:cond delay="0"/>
                                          </p:stCondLst>
                                        </p:cTn>
                                        <p:tgtEl>
                                          <p:spTgt spid="31"/>
                                        </p:tgtEl>
                                        <p:attrNameLst>
                                          <p:attrName>style.visibility</p:attrName>
                                        </p:attrNameLst>
                                      </p:cBhvr>
                                      <p:to>
                                        <p:strVal val="hidden"/>
                                      </p:to>
                                    </p:set>
                                  </p:childTnLst>
                                </p:cTn>
                              </p:par>
                              <p:par>
                                <p:cTn id="117" presetID="1" presetClass="entr" presetSubtype="0" fill="hold" nodeType="withEffect">
                                  <p:stCondLst>
                                    <p:cond delay="0"/>
                                  </p:stCondLst>
                                  <p:childTnLst>
                                    <p:set>
                                      <p:cBhvr>
                                        <p:cTn id="118" dur="1" fill="hold">
                                          <p:stCondLst>
                                            <p:cond delay="0"/>
                                          </p:stCondLst>
                                        </p:cTn>
                                        <p:tgtEl>
                                          <p:spTgt spid="32"/>
                                        </p:tgtEl>
                                        <p:attrNameLst>
                                          <p:attrName>style.visibility</p:attrName>
                                        </p:attrNameLst>
                                      </p:cBhvr>
                                      <p:to>
                                        <p:strVal val="visible"/>
                                      </p:to>
                                    </p:set>
                                  </p:childTnLst>
                                </p:cTn>
                              </p:par>
                            </p:childTnLst>
                          </p:cTn>
                        </p:par>
                        <p:par>
                          <p:cTn id="119" fill="hold">
                            <p:stCondLst>
                              <p:cond delay="2000"/>
                            </p:stCondLst>
                            <p:childTnLst>
                              <p:par>
                                <p:cTn id="120" presetID="64" presetClass="path" presetSubtype="0" repeatCount="indefinite" autoRev="1" fill="hold" nodeType="afterEffect">
                                  <p:stCondLst>
                                    <p:cond delay="0"/>
                                  </p:stCondLst>
                                  <p:endCondLst>
                                    <p:cond evt="onNext" delay="0">
                                      <p:tgtEl>
                                        <p:sldTgt/>
                                      </p:tgtEl>
                                    </p:cond>
                                  </p:endCondLst>
                                  <p:childTnLst>
                                    <p:animMotion origin="layout" path="M -3.125E-6 -4.07407E-6 L -0.00117 -0.0618 " pathEditMode="relative" rAng="0" ptsTypes="AA">
                                      <p:cBhvr>
                                        <p:cTn id="121" dur="500" fill="hold"/>
                                        <p:tgtEl>
                                          <p:spTgt spid="32"/>
                                        </p:tgtEl>
                                        <p:attrNameLst>
                                          <p:attrName>ppt_x</p:attrName>
                                          <p:attrName>ppt_y</p:attrName>
                                        </p:attrNameLst>
                                      </p:cBhvr>
                                      <p:rCtr x="-65" y="-3102"/>
                                    </p:animMotion>
                                  </p:childTnLst>
                                </p:cTn>
                              </p:par>
                            </p:childTnLst>
                          </p:cTn>
                        </p:par>
                      </p:childTnLst>
                    </p:cTn>
                  </p:par>
                  <p:par>
                    <p:cTn id="122" fill="hold">
                      <p:stCondLst>
                        <p:cond delay="indefinite"/>
                      </p:stCondLst>
                      <p:childTnLst>
                        <p:par>
                          <p:cTn id="123" fill="hold">
                            <p:stCondLst>
                              <p:cond delay="0"/>
                            </p:stCondLst>
                            <p:childTnLst>
                              <p:par>
                                <p:cTn id="124" presetID="1" presetClass="exit" presetSubtype="0" fill="hold" nodeType="clickEffect">
                                  <p:stCondLst>
                                    <p:cond delay="0"/>
                                  </p:stCondLst>
                                  <p:childTnLst>
                                    <p:set>
                                      <p:cBhvr>
                                        <p:cTn id="125" dur="1" fill="hold">
                                          <p:stCondLst>
                                            <p:cond delay="0"/>
                                          </p:stCondLst>
                                        </p:cTn>
                                        <p:tgtEl>
                                          <p:spTgt spid="32"/>
                                        </p:tgtEl>
                                        <p:attrNameLst>
                                          <p:attrName>style.visibility</p:attrName>
                                        </p:attrNameLst>
                                      </p:cBhvr>
                                      <p:to>
                                        <p:strVal val="hidden"/>
                                      </p:to>
                                    </p:set>
                                  </p:childTnLst>
                                </p:cTn>
                              </p:par>
                              <p:par>
                                <p:cTn id="126" presetID="1" presetClass="entr" presetSubtype="0" fill="hold" grpId="0" nodeType="withEffect">
                                  <p:stCondLst>
                                    <p:cond delay="0"/>
                                  </p:stCondLst>
                                  <p:childTnLst>
                                    <p:set>
                                      <p:cBhvr>
                                        <p:cTn id="127" dur="1" fill="hold">
                                          <p:stCondLst>
                                            <p:cond delay="0"/>
                                          </p:stCondLst>
                                        </p:cTn>
                                        <p:tgtEl>
                                          <p:spTgt spid="42"/>
                                        </p:tgtEl>
                                        <p:attrNameLst>
                                          <p:attrName>style.visibility</p:attrName>
                                        </p:attrNameLst>
                                      </p:cBhvr>
                                      <p:to>
                                        <p:strVal val="visible"/>
                                      </p:to>
                                    </p:set>
                                  </p:childTnLst>
                                </p:cTn>
                              </p:par>
                            </p:childTnLst>
                          </p:cTn>
                        </p:par>
                      </p:childTnLst>
                    </p:cTn>
                  </p:par>
                  <p:par>
                    <p:cTn id="128" fill="hold">
                      <p:stCondLst>
                        <p:cond delay="indefinite"/>
                      </p:stCondLst>
                      <p:childTnLst>
                        <p:par>
                          <p:cTn id="129" fill="hold">
                            <p:stCondLst>
                              <p:cond delay="0"/>
                            </p:stCondLst>
                            <p:childTnLst>
                              <p:par>
                                <p:cTn id="130" presetID="63" presetClass="path" presetSubtype="0" accel="50000" decel="50000" fill="hold" nodeType="clickEffect">
                                  <p:stCondLst>
                                    <p:cond delay="0"/>
                                  </p:stCondLst>
                                  <p:childTnLst>
                                    <p:animMotion origin="layout" path="M -1.25E-6 -4.07407E-6 L 0.31706 -0.00138 " pathEditMode="relative" rAng="0" ptsTypes="AA">
                                      <p:cBhvr>
                                        <p:cTn id="131" dur="2000" fill="hold"/>
                                        <p:tgtEl>
                                          <p:spTgt spid="33"/>
                                        </p:tgtEl>
                                        <p:attrNameLst>
                                          <p:attrName>ppt_x</p:attrName>
                                          <p:attrName>ppt_y</p:attrName>
                                        </p:attrNameLst>
                                      </p:cBhvr>
                                      <p:rCtr x="15846" y="-69"/>
                                    </p:animMotion>
                                  </p:childTnLst>
                                </p:cTn>
                              </p:par>
                            </p:childTnLst>
                          </p:cTn>
                        </p:par>
                        <p:par>
                          <p:cTn id="132" fill="hold">
                            <p:stCondLst>
                              <p:cond delay="2000"/>
                            </p:stCondLst>
                            <p:childTnLst>
                              <p:par>
                                <p:cTn id="133" presetID="1" presetClass="entr" presetSubtype="0" fill="hold" nodeType="afterEffect">
                                  <p:stCondLst>
                                    <p:cond delay="0"/>
                                  </p:stCondLst>
                                  <p:childTnLst>
                                    <p:set>
                                      <p:cBhvr>
                                        <p:cTn id="134" dur="1" fill="hold">
                                          <p:stCondLst>
                                            <p:cond delay="0"/>
                                          </p:stCondLst>
                                        </p:cTn>
                                        <p:tgtEl>
                                          <p:spTgt spid="34"/>
                                        </p:tgtEl>
                                        <p:attrNameLst>
                                          <p:attrName>style.visibility</p:attrName>
                                        </p:attrNameLst>
                                      </p:cBhvr>
                                      <p:to>
                                        <p:strVal val="visible"/>
                                      </p:to>
                                    </p:set>
                                  </p:childTnLst>
                                </p:cTn>
                              </p:par>
                              <p:par>
                                <p:cTn id="135" presetID="1" presetClass="exit" presetSubtype="0" fill="hold" nodeType="withEffect">
                                  <p:stCondLst>
                                    <p:cond delay="0"/>
                                  </p:stCondLst>
                                  <p:childTnLst>
                                    <p:set>
                                      <p:cBhvr>
                                        <p:cTn id="136" dur="1" fill="hold">
                                          <p:stCondLst>
                                            <p:cond delay="0"/>
                                          </p:stCondLst>
                                        </p:cTn>
                                        <p:tgtEl>
                                          <p:spTgt spid="33"/>
                                        </p:tgtEl>
                                        <p:attrNameLst>
                                          <p:attrName>style.visibility</p:attrName>
                                        </p:attrNameLst>
                                      </p:cBhvr>
                                      <p:to>
                                        <p:strVal val="hidden"/>
                                      </p:to>
                                    </p:set>
                                  </p:childTnLst>
                                </p:cTn>
                              </p:par>
                              <p:par>
                                <p:cTn id="137" presetID="64" presetClass="path" presetSubtype="0" repeatCount="indefinite" autoRev="1" fill="hold" nodeType="withEffect">
                                  <p:stCondLst>
                                    <p:cond delay="0"/>
                                  </p:stCondLst>
                                  <p:endCondLst>
                                    <p:cond evt="onNext" delay="0">
                                      <p:tgtEl>
                                        <p:sldTgt/>
                                      </p:tgtEl>
                                    </p:cond>
                                  </p:endCondLst>
                                  <p:childTnLst>
                                    <p:animMotion origin="layout" path="M -4.16667E-6 4.07407E-6 L -0.00065 -0.05973 " pathEditMode="relative" rAng="0" ptsTypes="AA">
                                      <p:cBhvr>
                                        <p:cTn id="138" dur="500" fill="hold"/>
                                        <p:tgtEl>
                                          <p:spTgt spid="34"/>
                                        </p:tgtEl>
                                        <p:attrNameLst>
                                          <p:attrName>ppt_x</p:attrName>
                                          <p:attrName>ppt_y</p:attrName>
                                        </p:attrNameLst>
                                      </p:cBhvr>
                                      <p:rCtr x="-39" y="-2986"/>
                                    </p:animMotion>
                                  </p:childTnLst>
                                </p:cTn>
                              </p:par>
                            </p:childTnLst>
                          </p:cTn>
                        </p:par>
                      </p:childTnLst>
                    </p:cTn>
                  </p:par>
                  <p:par>
                    <p:cTn id="139" fill="hold">
                      <p:stCondLst>
                        <p:cond delay="indefinite"/>
                      </p:stCondLst>
                      <p:childTnLst>
                        <p:par>
                          <p:cTn id="140" fill="hold">
                            <p:stCondLst>
                              <p:cond delay="0"/>
                            </p:stCondLst>
                            <p:childTnLst>
                              <p:par>
                                <p:cTn id="141" presetID="1" presetClass="exit" presetSubtype="0" fill="hold" nodeType="clickEffect">
                                  <p:stCondLst>
                                    <p:cond delay="0"/>
                                  </p:stCondLst>
                                  <p:childTnLst>
                                    <p:set>
                                      <p:cBhvr>
                                        <p:cTn id="142" dur="1" fill="hold">
                                          <p:stCondLst>
                                            <p:cond delay="0"/>
                                          </p:stCondLst>
                                        </p:cTn>
                                        <p:tgtEl>
                                          <p:spTgt spid="34"/>
                                        </p:tgtEl>
                                        <p:attrNameLst>
                                          <p:attrName>style.visibility</p:attrName>
                                        </p:attrNameLst>
                                      </p:cBhvr>
                                      <p:to>
                                        <p:strVal val="hidden"/>
                                      </p:to>
                                    </p:set>
                                  </p:childTnLst>
                                </p:cTn>
                              </p:par>
                              <p:par>
                                <p:cTn id="143" presetID="1" presetClass="entr" presetSubtype="0" fill="hold" grpId="0" nodeType="withEffect">
                                  <p:stCondLst>
                                    <p:cond delay="0"/>
                                  </p:stCondLst>
                                  <p:childTnLst>
                                    <p:set>
                                      <p:cBhvr>
                                        <p:cTn id="144" dur="1" fill="hold">
                                          <p:stCondLst>
                                            <p:cond delay="0"/>
                                          </p:stCondLst>
                                        </p:cTn>
                                        <p:tgtEl>
                                          <p:spTgt spid="43"/>
                                        </p:tgtEl>
                                        <p:attrNameLst>
                                          <p:attrName>style.visibility</p:attrName>
                                        </p:attrNameLst>
                                      </p:cBhvr>
                                      <p:to>
                                        <p:strVal val="visible"/>
                                      </p:to>
                                    </p:set>
                                  </p:childTnLst>
                                </p:cTn>
                              </p:par>
                            </p:childTnLst>
                          </p:cTn>
                        </p:par>
                      </p:childTnLst>
                    </p:cTn>
                  </p:par>
                  <p:par>
                    <p:cTn id="145" fill="hold">
                      <p:stCondLst>
                        <p:cond delay="indefinite"/>
                      </p:stCondLst>
                      <p:childTnLst>
                        <p:par>
                          <p:cTn id="146" fill="hold">
                            <p:stCondLst>
                              <p:cond delay="0"/>
                            </p:stCondLst>
                            <p:childTnLst>
                              <p:par>
                                <p:cTn id="147" presetID="63" presetClass="path" presetSubtype="0" accel="50000" decel="50000" fill="hold" nodeType="clickEffect">
                                  <p:stCondLst>
                                    <p:cond delay="0"/>
                                  </p:stCondLst>
                                  <p:childTnLst>
                                    <p:animMotion origin="layout" path="M -4.16667E-6 4.81481E-6 L 0.25 4.81481E-6 " pathEditMode="relative" rAng="0" ptsTypes="AA">
                                      <p:cBhvr>
                                        <p:cTn id="148" dur="2000" fill="hold"/>
                                        <p:tgtEl>
                                          <p:spTgt spid="35"/>
                                        </p:tgtEl>
                                        <p:attrNameLst>
                                          <p:attrName>ppt_x</p:attrName>
                                          <p:attrName>ppt_y</p:attrName>
                                        </p:attrNameLst>
                                      </p:cBhvr>
                                      <p:rCtr x="12500" y="0"/>
                                    </p:animMotion>
                                  </p:childTnLst>
                                </p:cTn>
                              </p:par>
                            </p:childTnLst>
                          </p:cTn>
                        </p:par>
                        <p:par>
                          <p:cTn id="149" fill="hold">
                            <p:stCondLst>
                              <p:cond delay="2000"/>
                            </p:stCondLst>
                            <p:childTnLst>
                              <p:par>
                                <p:cTn id="150" presetID="1" presetClass="entr" presetSubtype="0" fill="hold" nodeType="afterEffect">
                                  <p:stCondLst>
                                    <p:cond delay="0"/>
                                  </p:stCondLst>
                                  <p:childTnLst>
                                    <p:set>
                                      <p:cBhvr>
                                        <p:cTn id="151" dur="1" fill="hold">
                                          <p:stCondLst>
                                            <p:cond delay="0"/>
                                          </p:stCondLst>
                                        </p:cTn>
                                        <p:tgtEl>
                                          <p:spTgt spid="36"/>
                                        </p:tgtEl>
                                        <p:attrNameLst>
                                          <p:attrName>style.visibility</p:attrName>
                                        </p:attrNameLst>
                                      </p:cBhvr>
                                      <p:to>
                                        <p:strVal val="visible"/>
                                      </p:to>
                                    </p:set>
                                  </p:childTnLst>
                                </p:cTn>
                              </p:par>
                            </p:childTnLst>
                          </p:cTn>
                        </p:par>
                        <p:par>
                          <p:cTn id="152" fill="hold">
                            <p:stCondLst>
                              <p:cond delay="2000"/>
                            </p:stCondLst>
                            <p:childTnLst>
                              <p:par>
                                <p:cTn id="153" presetID="1" presetClass="exit" presetSubtype="0" fill="hold" nodeType="afterEffect">
                                  <p:stCondLst>
                                    <p:cond delay="0"/>
                                  </p:stCondLst>
                                  <p:childTnLst>
                                    <p:set>
                                      <p:cBhvr>
                                        <p:cTn id="154" dur="1" fill="hold">
                                          <p:stCondLst>
                                            <p:cond delay="0"/>
                                          </p:stCondLst>
                                        </p:cTn>
                                        <p:tgtEl>
                                          <p:spTgt spid="35"/>
                                        </p:tgtEl>
                                        <p:attrNameLst>
                                          <p:attrName>style.visibility</p:attrName>
                                        </p:attrNameLst>
                                      </p:cBhvr>
                                      <p:to>
                                        <p:strVal val="hidden"/>
                                      </p:to>
                                    </p:set>
                                  </p:childTnLst>
                                </p:cTn>
                              </p:par>
                              <p:par>
                                <p:cTn id="155" presetID="64" presetClass="path" presetSubtype="0" repeatCount="indefinite" autoRev="1" fill="hold" nodeType="withEffect">
                                  <p:stCondLst>
                                    <p:cond delay="0"/>
                                  </p:stCondLst>
                                  <p:endCondLst>
                                    <p:cond evt="onNext" delay="0">
                                      <p:tgtEl>
                                        <p:sldTgt/>
                                      </p:tgtEl>
                                    </p:cond>
                                  </p:endCondLst>
                                  <p:childTnLst>
                                    <p:animMotion origin="layout" path="M 6.25E-7 2.59259E-6 L -0.00039 -0.05949 " pathEditMode="relative" rAng="0" ptsTypes="AA">
                                      <p:cBhvr>
                                        <p:cTn id="156" dur="500" fill="hold"/>
                                        <p:tgtEl>
                                          <p:spTgt spid="36"/>
                                        </p:tgtEl>
                                        <p:attrNameLst>
                                          <p:attrName>ppt_x</p:attrName>
                                          <p:attrName>ppt_y</p:attrName>
                                        </p:attrNameLst>
                                      </p:cBhvr>
                                      <p:rCtr x="-26" y="-2986"/>
                                    </p:animMotion>
                                  </p:childTnLst>
                                </p:cTn>
                              </p:par>
                            </p:childTnLst>
                          </p:cTn>
                        </p:par>
                      </p:childTnLst>
                    </p:cTn>
                  </p:par>
                  <p:par>
                    <p:cTn id="157" fill="hold">
                      <p:stCondLst>
                        <p:cond delay="indefinite"/>
                      </p:stCondLst>
                      <p:childTnLst>
                        <p:par>
                          <p:cTn id="158" fill="hold">
                            <p:stCondLst>
                              <p:cond delay="0"/>
                            </p:stCondLst>
                            <p:childTnLst>
                              <p:par>
                                <p:cTn id="159" presetID="1" presetClass="exit" presetSubtype="0" fill="hold" nodeType="clickEffect">
                                  <p:stCondLst>
                                    <p:cond delay="0"/>
                                  </p:stCondLst>
                                  <p:childTnLst>
                                    <p:set>
                                      <p:cBhvr>
                                        <p:cTn id="160" dur="1" fill="hold">
                                          <p:stCondLst>
                                            <p:cond delay="0"/>
                                          </p:stCondLst>
                                        </p:cTn>
                                        <p:tgtEl>
                                          <p:spTgt spid="36"/>
                                        </p:tgtEl>
                                        <p:attrNameLst>
                                          <p:attrName>style.visibility</p:attrName>
                                        </p:attrNameLst>
                                      </p:cBhvr>
                                      <p:to>
                                        <p:strVal val="hidden"/>
                                      </p:to>
                                    </p:set>
                                  </p:childTnLst>
                                </p:cTn>
                              </p:par>
                              <p:par>
                                <p:cTn id="161" presetID="1" presetClass="entr" presetSubtype="0" fill="hold" grpId="0" nodeType="withEffect">
                                  <p:stCondLst>
                                    <p:cond delay="0"/>
                                  </p:stCondLst>
                                  <p:childTnLst>
                                    <p:set>
                                      <p:cBhvr>
                                        <p:cTn id="162" dur="1" fill="hold">
                                          <p:stCondLst>
                                            <p:cond delay="0"/>
                                          </p:stCondLst>
                                        </p:cTn>
                                        <p:tgtEl>
                                          <p:spTgt spid="44"/>
                                        </p:tgtEl>
                                        <p:attrNameLst>
                                          <p:attrName>style.visibility</p:attrName>
                                        </p:attrNameLst>
                                      </p:cBhvr>
                                      <p:to>
                                        <p:strVal val="visible"/>
                                      </p:to>
                                    </p:set>
                                  </p:childTnLst>
                                </p:cTn>
                              </p:par>
                            </p:childTnLst>
                          </p:cTn>
                        </p:par>
                      </p:childTnLst>
                    </p:cTn>
                  </p:par>
                  <p:par>
                    <p:cTn id="163" fill="hold">
                      <p:stCondLst>
                        <p:cond delay="indefinite"/>
                      </p:stCondLst>
                      <p:childTnLst>
                        <p:par>
                          <p:cTn id="164" fill="hold">
                            <p:stCondLst>
                              <p:cond delay="0"/>
                            </p:stCondLst>
                            <p:childTnLst>
                              <p:par>
                                <p:cTn id="165" presetID="63" presetClass="path" presetSubtype="0" accel="50000" decel="50000" fill="hold" nodeType="clickEffect">
                                  <p:stCondLst>
                                    <p:cond delay="0"/>
                                  </p:stCondLst>
                                  <p:childTnLst>
                                    <p:animMotion origin="layout" path="M -2.29167E-6 2.96296E-6 L 0.25 2.96296E-6 " pathEditMode="relative" rAng="0" ptsTypes="AA">
                                      <p:cBhvr>
                                        <p:cTn id="166" dur="2000" fill="hold"/>
                                        <p:tgtEl>
                                          <p:spTgt spid="37"/>
                                        </p:tgtEl>
                                        <p:attrNameLst>
                                          <p:attrName>ppt_x</p:attrName>
                                          <p:attrName>ppt_y</p:attrName>
                                        </p:attrNameLst>
                                      </p:cBhvr>
                                      <p:rCtr x="12500" y="0"/>
                                    </p:animMotion>
                                  </p:childTnLst>
                                </p:cTn>
                              </p:par>
                            </p:childTnLst>
                          </p:cTn>
                        </p:par>
                        <p:par>
                          <p:cTn id="167" fill="hold">
                            <p:stCondLst>
                              <p:cond delay="2000"/>
                            </p:stCondLst>
                            <p:childTnLst>
                              <p:par>
                                <p:cTn id="168" presetID="1" presetClass="exit" presetSubtype="0" fill="hold" nodeType="afterEffect">
                                  <p:stCondLst>
                                    <p:cond delay="0"/>
                                  </p:stCondLst>
                                  <p:childTnLst>
                                    <p:set>
                                      <p:cBhvr>
                                        <p:cTn id="169" dur="1" fill="hold">
                                          <p:stCondLst>
                                            <p:cond delay="0"/>
                                          </p:stCondLst>
                                        </p:cTn>
                                        <p:tgtEl>
                                          <p:spTgt spid="37"/>
                                        </p:tgtEl>
                                        <p:attrNameLst>
                                          <p:attrName>style.visibility</p:attrName>
                                        </p:attrNameLst>
                                      </p:cBhvr>
                                      <p:to>
                                        <p:strVal val="hidden"/>
                                      </p:to>
                                    </p:set>
                                  </p:childTnLst>
                                </p:cTn>
                              </p:par>
                            </p:childTnLst>
                          </p:cTn>
                        </p:par>
                        <p:par>
                          <p:cTn id="170" fill="hold">
                            <p:stCondLst>
                              <p:cond delay="2000"/>
                            </p:stCondLst>
                            <p:childTnLst>
                              <p:par>
                                <p:cTn id="171" presetID="1" presetClass="entr" presetSubtype="0" fill="hold" nodeType="afterEffect">
                                  <p:stCondLst>
                                    <p:cond delay="0"/>
                                  </p:stCondLst>
                                  <p:childTnLst>
                                    <p:set>
                                      <p:cBhvr>
                                        <p:cTn id="172" dur="1" fill="hold">
                                          <p:stCondLst>
                                            <p:cond delay="0"/>
                                          </p:stCondLst>
                                        </p:cTn>
                                        <p:tgtEl>
                                          <p:spTgt spid="38"/>
                                        </p:tgtEl>
                                        <p:attrNameLst>
                                          <p:attrName>style.visibility</p:attrName>
                                        </p:attrNameLst>
                                      </p:cBhvr>
                                      <p:to>
                                        <p:strVal val="visible"/>
                                      </p:to>
                                    </p:set>
                                  </p:childTnLst>
                                </p:cTn>
                              </p:par>
                              <p:par>
                                <p:cTn id="173" presetID="64" presetClass="path" presetSubtype="0" repeatCount="indefinite" autoRev="1" fill="hold" nodeType="withEffect">
                                  <p:stCondLst>
                                    <p:cond delay="0"/>
                                  </p:stCondLst>
                                  <p:endCondLst>
                                    <p:cond evt="onNext" delay="0">
                                      <p:tgtEl>
                                        <p:sldTgt/>
                                      </p:tgtEl>
                                    </p:cond>
                                  </p:endCondLst>
                                  <p:childTnLst>
                                    <p:animMotion origin="layout" path="M -3.125E-6 4.44444E-6 L -3.125E-6 -0.07477 " pathEditMode="relative" rAng="0" ptsTypes="AA">
                                      <p:cBhvr>
                                        <p:cTn id="174" dur="500" fill="hold"/>
                                        <p:tgtEl>
                                          <p:spTgt spid="38"/>
                                        </p:tgtEl>
                                        <p:attrNameLst>
                                          <p:attrName>ppt_x</p:attrName>
                                          <p:attrName>ppt_y</p:attrName>
                                        </p:attrNameLst>
                                      </p:cBhvr>
                                      <p:rCtr x="0" y="-3750"/>
                                    </p:animMotion>
                                  </p:childTnLst>
                                </p:cTn>
                              </p:par>
                            </p:childTnLst>
                          </p:cTn>
                        </p:par>
                      </p:childTnLst>
                    </p:cTn>
                  </p:par>
                  <p:par>
                    <p:cTn id="175" fill="hold">
                      <p:stCondLst>
                        <p:cond delay="indefinite"/>
                      </p:stCondLst>
                      <p:childTnLst>
                        <p:par>
                          <p:cTn id="176" fill="hold">
                            <p:stCondLst>
                              <p:cond delay="0"/>
                            </p:stCondLst>
                            <p:childTnLst>
                              <p:par>
                                <p:cTn id="177" presetID="1" presetClass="exit" presetSubtype="0" fill="hold" nodeType="clickEffect">
                                  <p:stCondLst>
                                    <p:cond delay="0"/>
                                  </p:stCondLst>
                                  <p:childTnLst>
                                    <p:set>
                                      <p:cBhvr>
                                        <p:cTn id="178" dur="1" fill="hold">
                                          <p:stCondLst>
                                            <p:cond delay="0"/>
                                          </p:stCondLst>
                                        </p:cTn>
                                        <p:tgtEl>
                                          <p:spTgt spid="38"/>
                                        </p:tgtEl>
                                        <p:attrNameLst>
                                          <p:attrName>style.visibility</p:attrName>
                                        </p:attrNameLst>
                                      </p:cBhvr>
                                      <p:to>
                                        <p:strVal val="hidden"/>
                                      </p:to>
                                    </p:set>
                                  </p:childTnLst>
                                </p:cTn>
                              </p:par>
                              <p:par>
                                <p:cTn id="179" presetID="1" presetClass="entr" presetSubtype="0" fill="hold" grpId="0" nodeType="withEffect">
                                  <p:stCondLst>
                                    <p:cond delay="0"/>
                                  </p:stCondLst>
                                  <p:childTnLst>
                                    <p:set>
                                      <p:cBhvr>
                                        <p:cTn id="180"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2" grpId="0" animBg="1"/>
      <p:bldP spid="13" grpId="0"/>
      <p:bldP spid="18" grpId="0" animBg="1"/>
      <p:bldP spid="19" grpId="0"/>
      <p:bldP spid="21" grpId="0" animBg="1"/>
      <p:bldP spid="22" grpId="0"/>
      <p:bldP spid="23" grpId="0" animBg="1"/>
      <p:bldP spid="24" grpId="0"/>
      <p:bldP spid="25" grpId="0" animBg="1"/>
      <p:bldP spid="26" grpId="0"/>
      <p:bldP spid="39" grpId="0"/>
      <p:bldP spid="40" grpId="0"/>
      <p:bldP spid="41" grpId="0"/>
      <p:bldP spid="42" grpId="0"/>
      <p:bldP spid="43" grpId="0"/>
      <p:bldP spid="44" grpId="0"/>
      <p:bldP spid="4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F237F-7A47-E7F3-8BE1-8BE26A1C4E2B}"/>
              </a:ext>
            </a:extLst>
          </p:cNvPr>
          <p:cNvSpPr>
            <a:spLocks noGrp="1"/>
          </p:cNvSpPr>
          <p:nvPr>
            <p:ph type="title"/>
          </p:nvPr>
        </p:nvSpPr>
        <p:spPr/>
        <p:txBody>
          <a:bodyPr/>
          <a:lstStyle/>
          <a:p>
            <a:r>
              <a:rPr lang="en-IN" dirty="0"/>
              <a:t>Minimum Extraction</a:t>
            </a:r>
          </a:p>
        </p:txBody>
      </p:sp>
      <p:sp>
        <p:nvSpPr>
          <p:cNvPr id="3" name="Content Placeholder 2">
            <a:extLst>
              <a:ext uri="{FF2B5EF4-FFF2-40B4-BE49-F238E27FC236}">
                <a16:creationId xmlns:a16="http://schemas.microsoft.com/office/drawing/2014/main" id="{697D8851-C547-A039-F134-7C113E61C348}"/>
              </a:ext>
            </a:extLst>
          </p:cNvPr>
          <p:cNvSpPr>
            <a:spLocks noGrp="1"/>
          </p:cNvSpPr>
          <p:nvPr>
            <p:ph idx="1"/>
          </p:nvPr>
        </p:nvSpPr>
        <p:spPr>
          <a:xfrm>
            <a:off x="838200" y="1690688"/>
            <a:ext cx="10515600" cy="4878277"/>
          </a:xfrm>
        </p:spPr>
        <p:txBody>
          <a:bodyPr>
            <a:noAutofit/>
          </a:bodyPr>
          <a:lstStyle/>
          <a:p>
            <a:pPr>
              <a:lnSpc>
                <a:spcPct val="150000"/>
              </a:lnSpc>
            </a:pPr>
            <a:r>
              <a:rPr lang="en-GB" sz="2400" dirty="0">
                <a:effectLst/>
                <a:latin typeface="Avenir Book" panose="02000503020000020003" pitchFamily="2" charset="0"/>
                <a:ea typeface="Calibri" panose="020F0502020204030204" pitchFamily="34" charset="0"/>
                <a:cs typeface="JetBrains Mono NL Thin" panose="02000009000000000000" pitchFamily="49" charset="0"/>
              </a:rPr>
              <a:t>Minimu</a:t>
            </a:r>
            <a:r>
              <a:rPr lang="en-GB" sz="2400" dirty="0">
                <a:latin typeface="Avenir Book" panose="02000503020000020003" pitchFamily="2" charset="0"/>
                <a:ea typeface="Calibri" panose="020F0502020204030204" pitchFamily="34" charset="0"/>
                <a:cs typeface="JetBrains Mono NL Thin" panose="02000009000000000000" pitchFamily="49" charset="0"/>
              </a:rPr>
              <a:t>m extraction is the process of removing the highest priority element with consideration of the element’s priority and the bucket’s queue.</a:t>
            </a:r>
            <a:endParaRPr lang="en-GB" sz="2400" dirty="0">
              <a:effectLst/>
              <a:latin typeface="Avenir Book" panose="02000503020000020003" pitchFamily="2" charset="0"/>
              <a:ea typeface="Calibri" panose="020F0502020204030204" pitchFamily="34" charset="0"/>
              <a:cs typeface="JetBrains Mono NL Thin" panose="02000009000000000000" pitchFamily="49" charset="0"/>
            </a:endParaRPr>
          </a:p>
          <a:p>
            <a:pPr>
              <a:lnSpc>
                <a:spcPct val="150000"/>
              </a:lnSpc>
            </a:pPr>
            <a:r>
              <a:rPr lang="en-GB" sz="2400" dirty="0">
                <a:effectLst/>
                <a:latin typeface="Avenir Book" panose="02000503020000020003" pitchFamily="2" charset="0"/>
                <a:ea typeface="Calibri" panose="020F0502020204030204" pitchFamily="34" charset="0"/>
                <a:cs typeface="JetBrains Mono NL Thin" panose="02000009000000000000" pitchFamily="49" charset="0"/>
              </a:rPr>
              <a:t>Scanning through the indices of the bucket array, 1</a:t>
            </a:r>
            <a:r>
              <a:rPr lang="en-GB" sz="2400" baseline="30000" dirty="0">
                <a:effectLst/>
                <a:latin typeface="Avenir Book" panose="02000503020000020003" pitchFamily="2" charset="0"/>
                <a:ea typeface="Calibri" panose="020F0502020204030204" pitchFamily="34" charset="0"/>
                <a:cs typeface="JetBrains Mono NL Thin" panose="02000009000000000000" pitchFamily="49" charset="0"/>
              </a:rPr>
              <a:t>st</a:t>
            </a:r>
            <a:r>
              <a:rPr lang="en-GB" sz="2400" dirty="0">
                <a:effectLst/>
                <a:latin typeface="Avenir Book" panose="02000503020000020003" pitchFamily="2" charset="0"/>
                <a:ea typeface="Calibri" panose="020F0502020204030204" pitchFamily="34" charset="0"/>
                <a:cs typeface="JetBrains Mono NL Thin" panose="02000009000000000000" pitchFamily="49" charset="0"/>
              </a:rPr>
              <a:t> element in the non-empty queue is returned which is the element with highest priority.</a:t>
            </a:r>
            <a:r>
              <a:rPr lang="en-IN" sz="2400" dirty="0">
                <a:effectLst/>
              </a:rPr>
              <a:t> </a:t>
            </a:r>
          </a:p>
          <a:p>
            <a:pPr>
              <a:lnSpc>
                <a:spcPct val="150000"/>
              </a:lnSpc>
            </a:pPr>
            <a:r>
              <a:rPr lang="en-IN" sz="2400" dirty="0">
                <a:latin typeface="Avenir Book" panose="02000503020000020003" pitchFamily="2" charset="0"/>
              </a:rPr>
              <a:t>Because of this property of highest priority element identification and removal, radix heaps are highly effective for priority based operations.</a:t>
            </a:r>
          </a:p>
          <a:p>
            <a:pPr>
              <a:lnSpc>
                <a:spcPct val="150000"/>
              </a:lnSpc>
            </a:pPr>
            <a:r>
              <a:rPr lang="en-IN" sz="2400" dirty="0">
                <a:latin typeface="Avenir Book" panose="02000503020000020003" pitchFamily="2" charset="0"/>
              </a:rPr>
              <a:t>Time Complexity, worst case: O(max. no. of bits) - linear</a:t>
            </a:r>
          </a:p>
        </p:txBody>
      </p:sp>
    </p:spTree>
    <p:extLst>
      <p:ext uri="{BB962C8B-B14F-4D97-AF65-F5344CB8AC3E}">
        <p14:creationId xmlns:p14="http://schemas.microsoft.com/office/powerpoint/2010/main" val="3541182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7">
            <a:extLst>
              <a:ext uri="{FF2B5EF4-FFF2-40B4-BE49-F238E27FC236}">
                <a16:creationId xmlns:a16="http://schemas.microsoft.com/office/drawing/2014/main" id="{E08B7491-CFBB-68B4-1305-6B144E912B3E}"/>
              </a:ext>
            </a:extLst>
          </p:cNvPr>
          <p:cNvSpPr txBox="1">
            <a:spLocks noGrp="1"/>
          </p:cNvSpPr>
          <p:nvPr>
            <p:ph type="title"/>
          </p:nvPr>
        </p:nvSpPr>
        <p:spPr>
          <a:xfrm>
            <a:off x="576943" y="347073"/>
            <a:ext cx="10515600" cy="165641"/>
          </a:xfrm>
          <a:prstGeom prst="rect">
            <a:avLst/>
          </a:prstGeom>
        </p:spPr>
        <p:txBody>
          <a:bodyPr vert="horz" lIns="91440" tIns="45720" rIns="91440" bIns="45720" rtlCol="0" anchor="ctr">
            <a:normAutofit fontScale="90000"/>
          </a:bodyPr>
          <a:lstStyle/>
          <a:p>
            <a:r>
              <a:rPr lang="en-IN" sz="1200">
                <a:latin typeface="Avenir Book" panose="02000503020000020003" pitchFamily="2" charset="0"/>
              </a:rPr>
              <a:t>Minimum element</a:t>
            </a:r>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9A287BE1-2A98-5965-9D82-1244DE62B3B3}"/>
                  </a:ext>
                </a:extLst>
              </p14:cNvPr>
              <p14:cNvContentPartPr/>
              <p14:nvPr/>
            </p14:nvContentPartPr>
            <p14:xfrm>
              <a:off x="1213112" y="2015361"/>
              <a:ext cx="360" cy="360"/>
            </p14:xfrm>
          </p:contentPart>
        </mc:Choice>
        <mc:Fallback xmlns="">
          <p:pic>
            <p:nvPicPr>
              <p:cNvPr id="5" name="Ink 4">
                <a:extLst>
                  <a:ext uri="{FF2B5EF4-FFF2-40B4-BE49-F238E27FC236}">
                    <a16:creationId xmlns:a16="http://schemas.microsoft.com/office/drawing/2014/main" id="{9A287BE1-2A98-5965-9D82-1244DE62B3B3}"/>
                  </a:ext>
                </a:extLst>
              </p:cNvPr>
              <p:cNvPicPr/>
              <p:nvPr/>
            </p:nvPicPr>
            <p:blipFill>
              <a:blip r:embed="rId3"/>
              <a:stretch>
                <a:fillRect/>
              </a:stretch>
            </p:blipFill>
            <p:spPr>
              <a:xfrm>
                <a:off x="1204112" y="2006361"/>
                <a:ext cx="18000" cy="18000"/>
              </a:xfrm>
              <a:prstGeom prst="rect">
                <a:avLst/>
              </a:prstGeom>
            </p:spPr>
          </p:pic>
        </mc:Fallback>
      </mc:AlternateContent>
      <p:pic>
        <p:nvPicPr>
          <p:cNvPr id="7" name="Graphic 6" descr="Arrow Right with solid fill">
            <a:extLst>
              <a:ext uri="{FF2B5EF4-FFF2-40B4-BE49-F238E27FC236}">
                <a16:creationId xmlns:a16="http://schemas.microsoft.com/office/drawing/2014/main" id="{F3881EEC-C3B6-8326-57A1-7A861A3EF22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1711" y="1932721"/>
            <a:ext cx="914400" cy="359229"/>
          </a:xfrm>
          <a:prstGeom prst="rect">
            <a:avLst/>
          </a:prstGeom>
        </p:spPr>
      </p:pic>
      <p:pic>
        <p:nvPicPr>
          <p:cNvPr id="8" name="Graphic 7" descr="Arrow Right with solid fill">
            <a:extLst>
              <a:ext uri="{FF2B5EF4-FFF2-40B4-BE49-F238E27FC236}">
                <a16:creationId xmlns:a16="http://schemas.microsoft.com/office/drawing/2014/main" id="{68E4FABD-3BF3-FADE-B2B8-EAA4ADA890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99885" y="3747255"/>
            <a:ext cx="914400" cy="359229"/>
          </a:xfrm>
          <a:prstGeom prst="rect">
            <a:avLst/>
          </a:prstGeom>
        </p:spPr>
      </p:pic>
      <p:pic>
        <p:nvPicPr>
          <p:cNvPr id="9" name="Graphic 8" descr="Arrow Right with solid fill">
            <a:extLst>
              <a:ext uri="{FF2B5EF4-FFF2-40B4-BE49-F238E27FC236}">
                <a16:creationId xmlns:a16="http://schemas.microsoft.com/office/drawing/2014/main" id="{5853B875-E186-98BF-D63C-05E09FDE67E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421000" y="2853795"/>
            <a:ext cx="914400" cy="359229"/>
          </a:xfrm>
          <a:prstGeom prst="rect">
            <a:avLst/>
          </a:prstGeom>
        </p:spPr>
      </p:pic>
      <p:graphicFrame>
        <p:nvGraphicFramePr>
          <p:cNvPr id="15" name="Table 23">
            <a:extLst>
              <a:ext uri="{FF2B5EF4-FFF2-40B4-BE49-F238E27FC236}">
                <a16:creationId xmlns:a16="http://schemas.microsoft.com/office/drawing/2014/main" id="{6FBD059E-F17F-DB4E-7436-081589D4449E}"/>
              </a:ext>
            </a:extLst>
          </p:cNvPr>
          <p:cNvGraphicFramePr>
            <a:graphicFrameLocks/>
          </p:cNvGraphicFramePr>
          <p:nvPr>
            <p:extLst>
              <p:ext uri="{D42A27DB-BD31-4B8C-83A1-F6EECF244321}">
                <p14:modId xmlns:p14="http://schemas.microsoft.com/office/powerpoint/2010/main" val="1018447811"/>
              </p:ext>
            </p:extLst>
          </p:nvPr>
        </p:nvGraphicFramePr>
        <p:xfrm>
          <a:off x="650145" y="110707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0</a:t>
                      </a:r>
                    </a:p>
                  </a:txBody>
                  <a:tcPr anchor="ctr"/>
                </a:tc>
                <a:extLst>
                  <a:ext uri="{0D108BD9-81ED-4DB2-BD59-A6C34878D82A}">
                    <a16:rowId xmlns:a16="http://schemas.microsoft.com/office/drawing/2014/main" val="4072238256"/>
                  </a:ext>
                </a:extLst>
              </a:tr>
            </a:tbl>
          </a:graphicData>
        </a:graphic>
      </p:graphicFrame>
      <p:graphicFrame>
        <p:nvGraphicFramePr>
          <p:cNvPr id="16" name="Table 15">
            <a:extLst>
              <a:ext uri="{FF2B5EF4-FFF2-40B4-BE49-F238E27FC236}">
                <a16:creationId xmlns:a16="http://schemas.microsoft.com/office/drawing/2014/main" id="{4B079DEE-848A-3AA7-5F47-443D64B3C13E}"/>
              </a:ext>
            </a:extLst>
          </p:cNvPr>
          <p:cNvGraphicFramePr>
            <a:graphicFrameLocks/>
          </p:cNvGraphicFramePr>
          <p:nvPr>
            <p:extLst>
              <p:ext uri="{D42A27DB-BD31-4B8C-83A1-F6EECF244321}">
                <p14:modId xmlns:p14="http://schemas.microsoft.com/office/powerpoint/2010/main" val="2802428177"/>
              </p:ext>
            </p:extLst>
          </p:nvPr>
        </p:nvGraphicFramePr>
        <p:xfrm>
          <a:off x="650145" y="1960441"/>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1</a:t>
                      </a:r>
                    </a:p>
                  </a:txBody>
                  <a:tcPr anchor="ctr"/>
                </a:tc>
                <a:extLst>
                  <a:ext uri="{0D108BD9-81ED-4DB2-BD59-A6C34878D82A}">
                    <a16:rowId xmlns:a16="http://schemas.microsoft.com/office/drawing/2014/main" val="4072238256"/>
                  </a:ext>
                </a:extLst>
              </a:tr>
            </a:tbl>
          </a:graphicData>
        </a:graphic>
      </p:graphicFrame>
      <p:graphicFrame>
        <p:nvGraphicFramePr>
          <p:cNvPr id="17" name="Table 23">
            <a:extLst>
              <a:ext uri="{FF2B5EF4-FFF2-40B4-BE49-F238E27FC236}">
                <a16:creationId xmlns:a16="http://schemas.microsoft.com/office/drawing/2014/main" id="{C5227C8D-E561-EA72-0E95-6A8C6ACF2B26}"/>
              </a:ext>
            </a:extLst>
          </p:cNvPr>
          <p:cNvGraphicFramePr>
            <a:graphicFrameLocks/>
          </p:cNvGraphicFramePr>
          <p:nvPr>
            <p:extLst>
              <p:ext uri="{D42A27DB-BD31-4B8C-83A1-F6EECF244321}">
                <p14:modId xmlns:p14="http://schemas.microsoft.com/office/powerpoint/2010/main" val="3870450085"/>
              </p:ext>
            </p:extLst>
          </p:nvPr>
        </p:nvGraphicFramePr>
        <p:xfrm>
          <a:off x="677660" y="285379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2</a:t>
                      </a:r>
                    </a:p>
                  </a:txBody>
                  <a:tcPr anchor="ctr"/>
                </a:tc>
                <a:extLst>
                  <a:ext uri="{0D108BD9-81ED-4DB2-BD59-A6C34878D82A}">
                    <a16:rowId xmlns:a16="http://schemas.microsoft.com/office/drawing/2014/main" val="4072238256"/>
                  </a:ext>
                </a:extLst>
              </a:tr>
            </a:tbl>
          </a:graphicData>
        </a:graphic>
      </p:graphicFrame>
      <p:graphicFrame>
        <p:nvGraphicFramePr>
          <p:cNvPr id="18" name="Table 23">
            <a:extLst>
              <a:ext uri="{FF2B5EF4-FFF2-40B4-BE49-F238E27FC236}">
                <a16:creationId xmlns:a16="http://schemas.microsoft.com/office/drawing/2014/main" id="{7C20FD69-7953-2282-2EA3-698FF50D70CF}"/>
              </a:ext>
            </a:extLst>
          </p:cNvPr>
          <p:cNvGraphicFramePr>
            <a:graphicFrameLocks/>
          </p:cNvGraphicFramePr>
          <p:nvPr>
            <p:extLst>
              <p:ext uri="{D42A27DB-BD31-4B8C-83A1-F6EECF244321}">
                <p14:modId xmlns:p14="http://schemas.microsoft.com/office/powerpoint/2010/main" val="3193753004"/>
              </p:ext>
            </p:extLst>
          </p:nvPr>
        </p:nvGraphicFramePr>
        <p:xfrm>
          <a:off x="673654" y="3747255"/>
          <a:ext cx="720012" cy="370840"/>
        </p:xfrm>
        <a:graphic>
          <a:graphicData uri="http://schemas.openxmlformats.org/drawingml/2006/table">
            <a:tbl>
              <a:tblPr firstRow="1" bandRow="1">
                <a:tableStyleId>{5C22544A-7EE6-4342-B048-85BDC9FD1C3A}</a:tableStyleId>
              </a:tblPr>
              <a:tblGrid>
                <a:gridCol w="720012">
                  <a:extLst>
                    <a:ext uri="{9D8B030D-6E8A-4147-A177-3AD203B41FA5}">
                      <a16:colId xmlns:a16="http://schemas.microsoft.com/office/drawing/2014/main" val="4135794241"/>
                    </a:ext>
                  </a:extLst>
                </a:gridCol>
              </a:tblGrid>
              <a:tr h="370840">
                <a:tc>
                  <a:txBody>
                    <a:bodyPr/>
                    <a:lstStyle/>
                    <a:p>
                      <a:pPr algn="ctr"/>
                      <a:r>
                        <a:rPr lang="en-IN"/>
                        <a:t>3</a:t>
                      </a:r>
                    </a:p>
                  </a:txBody>
                  <a:tcPr anchor="ctr"/>
                </a:tc>
                <a:extLst>
                  <a:ext uri="{0D108BD9-81ED-4DB2-BD59-A6C34878D82A}">
                    <a16:rowId xmlns:a16="http://schemas.microsoft.com/office/drawing/2014/main" val="4072238256"/>
                  </a:ext>
                </a:extLst>
              </a:tr>
            </a:tbl>
          </a:graphicData>
        </a:graphic>
      </p:graphicFrame>
      <p:sp>
        <p:nvSpPr>
          <p:cNvPr id="19" name="Flowchart: Connector 18">
            <a:extLst>
              <a:ext uri="{FF2B5EF4-FFF2-40B4-BE49-F238E27FC236}">
                <a16:creationId xmlns:a16="http://schemas.microsoft.com/office/drawing/2014/main" id="{024986B2-9D91-7547-E7E5-10E0AD8ACEC7}"/>
              </a:ext>
            </a:extLst>
          </p:cNvPr>
          <p:cNvSpPr/>
          <p:nvPr/>
        </p:nvSpPr>
        <p:spPr>
          <a:xfrm>
            <a:off x="2307885" y="1845507"/>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20" name="TextBox 19">
            <a:extLst>
              <a:ext uri="{FF2B5EF4-FFF2-40B4-BE49-F238E27FC236}">
                <a16:creationId xmlns:a16="http://schemas.microsoft.com/office/drawing/2014/main" id="{59E25D15-F155-E8DA-464F-CA1D68F7D742}"/>
              </a:ext>
            </a:extLst>
          </p:cNvPr>
          <p:cNvSpPr txBox="1"/>
          <p:nvPr/>
        </p:nvSpPr>
        <p:spPr>
          <a:xfrm>
            <a:off x="2324018" y="1913610"/>
            <a:ext cx="441146" cy="369332"/>
          </a:xfrm>
          <a:prstGeom prst="rect">
            <a:avLst/>
          </a:prstGeom>
          <a:noFill/>
        </p:spPr>
        <p:txBody>
          <a:bodyPr wrap="none" rtlCol="0">
            <a:spAutoFit/>
          </a:bodyPr>
          <a:lstStyle/>
          <a:p>
            <a:r>
              <a:rPr lang="en-IN">
                <a:latin typeface="Avenir Book" panose="02000503020000020003" pitchFamily="2" charset="0"/>
              </a:rPr>
              <a:t>10</a:t>
            </a:r>
          </a:p>
        </p:txBody>
      </p:sp>
      <p:pic>
        <p:nvPicPr>
          <p:cNvPr id="21" name="Graphic 20" descr="Arrow Right with solid fill">
            <a:extLst>
              <a:ext uri="{FF2B5EF4-FFF2-40B4-BE49-F238E27FC236}">
                <a16:creationId xmlns:a16="http://schemas.microsoft.com/office/drawing/2014/main" id="{98C19C04-EEED-93FD-163F-6A140138F3C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793075" y="1960441"/>
            <a:ext cx="914400" cy="359229"/>
          </a:xfrm>
          <a:prstGeom prst="rect">
            <a:avLst/>
          </a:prstGeom>
        </p:spPr>
      </p:pic>
      <p:sp>
        <p:nvSpPr>
          <p:cNvPr id="22" name="Flowchart: Connector 21">
            <a:extLst>
              <a:ext uri="{FF2B5EF4-FFF2-40B4-BE49-F238E27FC236}">
                <a16:creationId xmlns:a16="http://schemas.microsoft.com/office/drawing/2014/main" id="{685558D7-CE0D-4F35-2232-223478A2D394}"/>
              </a:ext>
            </a:extLst>
          </p:cNvPr>
          <p:cNvSpPr/>
          <p:nvPr/>
        </p:nvSpPr>
        <p:spPr>
          <a:xfrm>
            <a:off x="3716803" y="1845507"/>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23" name="TextBox 22">
            <a:extLst>
              <a:ext uri="{FF2B5EF4-FFF2-40B4-BE49-F238E27FC236}">
                <a16:creationId xmlns:a16="http://schemas.microsoft.com/office/drawing/2014/main" id="{CF499D46-15BF-B4A2-85C8-22AA33F5671C}"/>
              </a:ext>
            </a:extLst>
          </p:cNvPr>
          <p:cNvSpPr txBox="1"/>
          <p:nvPr/>
        </p:nvSpPr>
        <p:spPr>
          <a:xfrm>
            <a:off x="3803891" y="1913610"/>
            <a:ext cx="312906" cy="369332"/>
          </a:xfrm>
          <a:prstGeom prst="rect">
            <a:avLst/>
          </a:prstGeom>
          <a:noFill/>
          <a:ln w="38100">
            <a:noFill/>
          </a:ln>
        </p:spPr>
        <p:txBody>
          <a:bodyPr wrap="none" rtlCol="0">
            <a:spAutoFit/>
          </a:bodyPr>
          <a:lstStyle/>
          <a:p>
            <a:r>
              <a:rPr lang="en-IN">
                <a:latin typeface="Avenir Book" panose="02000503020000020003" pitchFamily="2" charset="0"/>
              </a:rPr>
              <a:t>2</a:t>
            </a:r>
          </a:p>
        </p:txBody>
      </p:sp>
      <p:sp>
        <p:nvSpPr>
          <p:cNvPr id="24" name="Flowchart: Connector 23">
            <a:extLst>
              <a:ext uri="{FF2B5EF4-FFF2-40B4-BE49-F238E27FC236}">
                <a16:creationId xmlns:a16="http://schemas.microsoft.com/office/drawing/2014/main" id="{53D8DF06-1813-8300-7910-9550944B045F}"/>
              </a:ext>
            </a:extLst>
          </p:cNvPr>
          <p:cNvSpPr/>
          <p:nvPr/>
        </p:nvSpPr>
        <p:spPr>
          <a:xfrm>
            <a:off x="2322954" y="2775589"/>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25" name="TextBox 24">
            <a:extLst>
              <a:ext uri="{FF2B5EF4-FFF2-40B4-BE49-F238E27FC236}">
                <a16:creationId xmlns:a16="http://schemas.microsoft.com/office/drawing/2014/main" id="{0FE45D1B-7B93-C14F-3EB4-2D5B4F0AC68C}"/>
              </a:ext>
            </a:extLst>
          </p:cNvPr>
          <p:cNvSpPr txBox="1"/>
          <p:nvPr/>
        </p:nvSpPr>
        <p:spPr>
          <a:xfrm>
            <a:off x="2357756" y="2853795"/>
            <a:ext cx="441146" cy="369332"/>
          </a:xfrm>
          <a:prstGeom prst="rect">
            <a:avLst/>
          </a:prstGeom>
          <a:noFill/>
        </p:spPr>
        <p:txBody>
          <a:bodyPr wrap="none" rtlCol="0">
            <a:spAutoFit/>
          </a:bodyPr>
          <a:lstStyle/>
          <a:p>
            <a:r>
              <a:rPr lang="en-IN">
                <a:latin typeface="Avenir Book" panose="02000503020000020003" pitchFamily="2" charset="0"/>
              </a:rPr>
              <a:t>12</a:t>
            </a:r>
          </a:p>
        </p:txBody>
      </p:sp>
      <p:sp>
        <p:nvSpPr>
          <p:cNvPr id="26" name="Flowchart: Connector 25">
            <a:extLst>
              <a:ext uri="{FF2B5EF4-FFF2-40B4-BE49-F238E27FC236}">
                <a16:creationId xmlns:a16="http://schemas.microsoft.com/office/drawing/2014/main" id="{56A2B0D0-E964-1160-5AE7-C177D3317DB0}"/>
              </a:ext>
            </a:extLst>
          </p:cNvPr>
          <p:cNvSpPr/>
          <p:nvPr/>
        </p:nvSpPr>
        <p:spPr>
          <a:xfrm>
            <a:off x="2320504" y="3652463"/>
            <a:ext cx="475862" cy="508259"/>
          </a:xfrm>
          <a:prstGeom prst="flowChartConnector">
            <a:avLst/>
          </a:prstGeom>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atin typeface="Avenir Book" panose="02000503020000020003" pitchFamily="2" charset="0"/>
            </a:endParaRPr>
          </a:p>
        </p:txBody>
      </p:sp>
      <p:sp>
        <p:nvSpPr>
          <p:cNvPr id="27" name="TextBox 26">
            <a:extLst>
              <a:ext uri="{FF2B5EF4-FFF2-40B4-BE49-F238E27FC236}">
                <a16:creationId xmlns:a16="http://schemas.microsoft.com/office/drawing/2014/main" id="{9AB2B9CF-BF7D-7E99-E540-03D7DF9F6EF3}"/>
              </a:ext>
            </a:extLst>
          </p:cNvPr>
          <p:cNvSpPr txBox="1"/>
          <p:nvPr/>
        </p:nvSpPr>
        <p:spPr>
          <a:xfrm>
            <a:off x="2401373" y="3728338"/>
            <a:ext cx="312906" cy="369332"/>
          </a:xfrm>
          <a:prstGeom prst="rect">
            <a:avLst/>
          </a:prstGeom>
          <a:noFill/>
        </p:spPr>
        <p:txBody>
          <a:bodyPr wrap="none" rtlCol="0">
            <a:spAutoFit/>
          </a:bodyPr>
          <a:lstStyle/>
          <a:p>
            <a:r>
              <a:rPr lang="en-IN">
                <a:latin typeface="Avenir Book" panose="02000503020000020003" pitchFamily="2" charset="0"/>
              </a:rPr>
              <a:t>8</a:t>
            </a:r>
          </a:p>
        </p:txBody>
      </p:sp>
      <p:sp>
        <p:nvSpPr>
          <p:cNvPr id="28" name="TextBox 27">
            <a:extLst>
              <a:ext uri="{FF2B5EF4-FFF2-40B4-BE49-F238E27FC236}">
                <a16:creationId xmlns:a16="http://schemas.microsoft.com/office/drawing/2014/main" id="{2890FC2B-A225-865E-49E3-01A469596337}"/>
              </a:ext>
            </a:extLst>
          </p:cNvPr>
          <p:cNvSpPr txBox="1"/>
          <p:nvPr/>
        </p:nvSpPr>
        <p:spPr>
          <a:xfrm>
            <a:off x="8963404" y="709127"/>
            <a:ext cx="2895804" cy="2308324"/>
          </a:xfrm>
          <a:prstGeom prst="rect">
            <a:avLst/>
          </a:prstGeom>
          <a:noFill/>
        </p:spPr>
        <p:txBody>
          <a:bodyPr wrap="square" lIns="91440" tIns="45720" rIns="91440" bIns="45720" rtlCol="0" anchor="ctr">
            <a:spAutoFit/>
          </a:bodyPr>
          <a:lstStyle/>
          <a:p>
            <a:r>
              <a:rPr lang="en-IN">
                <a:latin typeface="Avenir Book" panose="02000503020000020003" pitchFamily="2" charset="0"/>
              </a:rPr>
              <a:t>By taking an average case scenario, let's say there is no element in the </a:t>
            </a:r>
            <a:r>
              <a:rPr lang="en-IN">
                <a:solidFill>
                  <a:srgbClr val="FF0000"/>
                </a:solidFill>
                <a:latin typeface="Avenir Book" panose="02000503020000020003" pitchFamily="2" charset="0"/>
              </a:rPr>
              <a:t>0</a:t>
            </a:r>
            <a:r>
              <a:rPr lang="en-IN" baseline="30000">
                <a:solidFill>
                  <a:srgbClr val="FF0000"/>
                </a:solidFill>
                <a:latin typeface="Avenir Book" panose="02000503020000020003" pitchFamily="2" charset="0"/>
              </a:rPr>
              <a:t>th</a:t>
            </a:r>
            <a:r>
              <a:rPr lang="en-IN">
                <a:solidFill>
                  <a:srgbClr val="FF0000"/>
                </a:solidFill>
                <a:latin typeface="Avenir Book" panose="02000503020000020003" pitchFamily="2" charset="0"/>
              </a:rPr>
              <a:t> bit place</a:t>
            </a:r>
            <a:r>
              <a:rPr lang="en-IN">
                <a:latin typeface="Avenir Book" panose="02000503020000020003" pitchFamily="2" charset="0"/>
              </a:rPr>
              <a:t>. So, we automatically move </a:t>
            </a:r>
            <a:r>
              <a:rPr lang="en-IN">
                <a:solidFill>
                  <a:srgbClr val="FF0000"/>
                </a:solidFill>
                <a:latin typeface="Avenir Book" panose="02000503020000020003" pitchFamily="2" charset="0"/>
              </a:rPr>
              <a:t>to 1</a:t>
            </a:r>
            <a:r>
              <a:rPr lang="en-IN" baseline="30000">
                <a:solidFill>
                  <a:srgbClr val="FF0000"/>
                </a:solidFill>
                <a:latin typeface="Avenir Book" panose="02000503020000020003" pitchFamily="2" charset="0"/>
              </a:rPr>
              <a:t>st</a:t>
            </a:r>
            <a:r>
              <a:rPr lang="en-IN">
                <a:solidFill>
                  <a:srgbClr val="FF0000"/>
                </a:solidFill>
                <a:latin typeface="Avenir Book" panose="02000503020000020003" pitchFamily="2" charset="0"/>
              </a:rPr>
              <a:t> BIT place</a:t>
            </a:r>
            <a:r>
              <a:rPr lang="en-IN">
                <a:latin typeface="Avenir Book" panose="02000503020000020003" pitchFamily="2" charset="0"/>
              </a:rPr>
              <a:t>, and we find the minimum element , which means the element with the </a:t>
            </a:r>
            <a:r>
              <a:rPr lang="en-IN">
                <a:solidFill>
                  <a:srgbClr val="FF0000"/>
                </a:solidFill>
                <a:latin typeface="Avenir Book" panose="02000503020000020003" pitchFamily="2" charset="0"/>
              </a:rPr>
              <a:t>highest priority</a:t>
            </a:r>
            <a:r>
              <a:rPr lang="en-IN">
                <a:latin typeface="Avenir Book" panose="02000503020000020003" pitchFamily="2" charset="0"/>
              </a:rPr>
              <a:t>.</a:t>
            </a:r>
            <a:endParaRPr lang="en-US">
              <a:latin typeface="Avenir Book" panose="02000503020000020003" pitchFamily="2" charset="0"/>
              <a:cs typeface="Calibri" panose="020F0502020204030204"/>
            </a:endParaRPr>
          </a:p>
        </p:txBody>
      </p:sp>
    </p:spTree>
    <p:extLst>
      <p:ext uri="{BB962C8B-B14F-4D97-AF65-F5344CB8AC3E}">
        <p14:creationId xmlns:p14="http://schemas.microsoft.com/office/powerpoint/2010/main" val="1896779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mph" presetSubtype="1" nodeType="clickEffect">
                                  <p:stCondLst>
                                    <p:cond delay="0"/>
                                  </p:stCondLst>
                                  <p:childTnLst>
                                    <p:set>
                                      <p:cBhvr>
                                        <p:cTn id="6" dur="indefinite"/>
                                        <p:tgtEl>
                                          <p:spTgt spid="19"/>
                                        </p:tgtEl>
                                        <p:attrNameLst>
                                          <p:attrName>stroke.color</p:attrName>
                                        </p:attrNameLst>
                                      </p:cBhvr>
                                      <p:to>
                                        <p:clrVal>
                                          <a:srgbClr val="FF0000"/>
                                        </p:clrVal>
                                      </p:to>
                                    </p:set>
                                    <p:set>
                                      <p:cBhvr>
                                        <p:cTn id="7" dur="indefinite"/>
                                        <p:tgtEl>
                                          <p:spTgt spid="19"/>
                                        </p:tgtEl>
                                        <p:attrNameLst>
                                          <p:attrName>stroke.on</p:attrName>
                                        </p:attrNameLst>
                                      </p:cBhvr>
                                      <p:to>
                                        <p:strVal val="true"/>
                                      </p:to>
                                    </p:set>
                                  </p:childTnLst>
                                </p:cTn>
                              </p:par>
                              <p:par>
                                <p:cTn id="8" presetID="35" presetClass="emph" presetSubtype="0" repeatCount="indefinite" fill="hold" grpId="0" nodeType="withEffect">
                                  <p:stCondLst>
                                    <p:cond delay="0"/>
                                  </p:stCondLst>
                                  <p:endCondLst>
                                    <p:cond evt="onNext" delay="0">
                                      <p:tgtEl>
                                        <p:sldTgt/>
                                      </p:tgtEl>
                                    </p:cond>
                                  </p:endCondLst>
                                  <p:childTnLst>
                                    <p:anim calcmode="discrete" valueType="str">
                                      <p:cBhvr>
                                        <p:cTn id="9" dur="500" fill="hold"/>
                                        <p:tgtEl>
                                          <p:spTgt spid="19"/>
                                        </p:tgtEl>
                                        <p:attrNameLst>
                                          <p:attrName>style.visibility</p:attrName>
                                        </p:attrNameLst>
                                      </p:cBhvr>
                                      <p:tavLst>
                                        <p:tav tm="0">
                                          <p:val>
                                            <p:strVal val="hidden"/>
                                          </p:val>
                                        </p:tav>
                                        <p:tav tm="50000">
                                          <p:val>
                                            <p:strVal val="visible"/>
                                          </p:val>
                                        </p:tav>
                                      </p:tavLst>
                                    </p:anim>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1" nodeType="clickEffect">
                                  <p:stCondLst>
                                    <p:cond delay="0"/>
                                  </p:stCondLst>
                                  <p:childTnLst>
                                    <p:set>
                                      <p:cBhvr>
                                        <p:cTn id="13" dur="1" fill="hold">
                                          <p:stCondLst>
                                            <p:cond delay="0"/>
                                          </p:stCondLst>
                                        </p:cTn>
                                        <p:tgtEl>
                                          <p:spTgt spid="19"/>
                                        </p:tgtEl>
                                        <p:attrNameLst>
                                          <p:attrName>style.visibility</p:attrName>
                                        </p:attrNameLst>
                                      </p:cBhvr>
                                      <p:to>
                                        <p:strVal val="hidden"/>
                                      </p:to>
                                    </p:set>
                                  </p:childTnLst>
                                </p:cTn>
                              </p:par>
                              <p:par>
                                <p:cTn id="14" presetID="1" presetClass="exit"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hidden"/>
                                      </p:to>
                                    </p:set>
                                  </p:childTnLst>
                                </p:cTn>
                              </p:par>
                              <p:par>
                                <p:cTn id="16" presetID="1" presetClass="exit" presetSubtype="0" fill="hold" nodeType="withEffect">
                                  <p:stCondLst>
                                    <p:cond delay="0"/>
                                  </p:stCondLst>
                                  <p:childTnLst>
                                    <p:set>
                                      <p:cBhvr>
                                        <p:cTn id="17" dur="1" fill="hold">
                                          <p:stCondLst>
                                            <p:cond delay="0"/>
                                          </p:stCondLst>
                                        </p:cTn>
                                        <p:tgtEl>
                                          <p:spTgt spid="21"/>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35" presetClass="path" presetSubtype="0" fill="hold" grpId="0" nodeType="clickEffect">
                                  <p:stCondLst>
                                    <p:cond delay="0"/>
                                  </p:stCondLst>
                                  <p:childTnLst>
                                    <p:animMotion origin="layout" path="M 1.04167E-6 0 L -0.11615 -0.00116 " pathEditMode="relative" rAng="0" ptsTypes="AA">
                                      <p:cBhvr>
                                        <p:cTn id="21" dur="500" fill="hold"/>
                                        <p:tgtEl>
                                          <p:spTgt spid="22"/>
                                        </p:tgtEl>
                                        <p:attrNameLst>
                                          <p:attrName>ppt_x</p:attrName>
                                          <p:attrName>ppt_y</p:attrName>
                                        </p:attrNameLst>
                                      </p:cBhvr>
                                      <p:rCtr x="-5807" y="-69"/>
                                    </p:animMotion>
                                  </p:childTnLst>
                                </p:cTn>
                              </p:par>
                              <p:par>
                                <p:cTn id="22" presetID="35" presetClass="path" presetSubtype="0" fill="hold" grpId="0" nodeType="withEffect">
                                  <p:stCondLst>
                                    <p:cond delay="0"/>
                                  </p:stCondLst>
                                  <p:childTnLst>
                                    <p:animMotion origin="layout" path="M 1.04167E-6 2.96296E-6 L -0.11615 -0.0007 " pathEditMode="relative" rAng="0" ptsTypes="AA">
                                      <p:cBhvr>
                                        <p:cTn id="23" dur="500" fill="hold"/>
                                        <p:tgtEl>
                                          <p:spTgt spid="23"/>
                                        </p:tgtEl>
                                        <p:attrNameLst>
                                          <p:attrName>ppt_x</p:attrName>
                                          <p:attrName>ppt_y</p:attrName>
                                        </p:attrNameLst>
                                      </p:cBhvr>
                                      <p:rCtr x="-5807"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20" grpId="0"/>
      <p:bldP spid="22" grpId="0" animBg="1"/>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F237F-7A47-E7F3-8BE1-8BE26A1C4E2B}"/>
              </a:ext>
            </a:extLst>
          </p:cNvPr>
          <p:cNvSpPr>
            <a:spLocks noGrp="1"/>
          </p:cNvSpPr>
          <p:nvPr>
            <p:ph type="title"/>
          </p:nvPr>
        </p:nvSpPr>
        <p:spPr/>
        <p:txBody>
          <a:bodyPr/>
          <a:lstStyle/>
          <a:p>
            <a:r>
              <a:rPr lang="en-IN" dirty="0"/>
              <a:t>Deletion</a:t>
            </a:r>
          </a:p>
        </p:txBody>
      </p:sp>
      <p:sp>
        <p:nvSpPr>
          <p:cNvPr id="3" name="Content Placeholder 2">
            <a:extLst>
              <a:ext uri="{FF2B5EF4-FFF2-40B4-BE49-F238E27FC236}">
                <a16:creationId xmlns:a16="http://schemas.microsoft.com/office/drawing/2014/main" id="{697D8851-C547-A039-F134-7C113E61C348}"/>
              </a:ext>
            </a:extLst>
          </p:cNvPr>
          <p:cNvSpPr>
            <a:spLocks noGrp="1"/>
          </p:cNvSpPr>
          <p:nvPr>
            <p:ph idx="1"/>
          </p:nvPr>
        </p:nvSpPr>
        <p:spPr>
          <a:xfrm>
            <a:off x="838200" y="1690688"/>
            <a:ext cx="10515600" cy="4878277"/>
          </a:xfrm>
        </p:spPr>
        <p:txBody>
          <a:bodyPr>
            <a:noAutofit/>
          </a:bodyPr>
          <a:lstStyle/>
          <a:p>
            <a:pPr>
              <a:lnSpc>
                <a:spcPct val="150000"/>
              </a:lnSpc>
            </a:pPr>
            <a:r>
              <a:rPr lang="en-IN" sz="2400" dirty="0">
                <a:latin typeface="Avenir Book" panose="02000503020000020003" pitchFamily="2" charset="0"/>
              </a:rPr>
              <a:t>Deletion operation takes in the value of an element as parameter, </a:t>
            </a:r>
          </a:p>
          <a:p>
            <a:pPr marL="914400" lvl="1" indent="-457200">
              <a:lnSpc>
                <a:spcPct val="150000"/>
              </a:lnSpc>
              <a:buFont typeface="+mj-lt"/>
              <a:buAutoNum type="arabicPeriod"/>
            </a:pPr>
            <a:r>
              <a:rPr lang="en-IN" sz="2000" dirty="0">
                <a:latin typeface="Avenir Book" panose="02000503020000020003" pitchFamily="2" charset="0"/>
              </a:rPr>
              <a:t>labels it by index</a:t>
            </a:r>
          </a:p>
          <a:p>
            <a:pPr marL="914400" lvl="1" indent="-457200">
              <a:lnSpc>
                <a:spcPct val="150000"/>
              </a:lnSpc>
              <a:buFont typeface="+mj-lt"/>
              <a:buAutoNum type="arabicPeriod"/>
            </a:pPr>
            <a:r>
              <a:rPr lang="en-IN" sz="2000" dirty="0">
                <a:latin typeface="Avenir Book" panose="02000503020000020003" pitchFamily="2" charset="0"/>
              </a:rPr>
              <a:t>searches within the linked list and</a:t>
            </a:r>
          </a:p>
          <a:p>
            <a:pPr marL="914400" lvl="1" indent="-457200">
              <a:lnSpc>
                <a:spcPct val="150000"/>
              </a:lnSpc>
              <a:buFont typeface="+mj-lt"/>
              <a:buAutoNum type="arabicPeriod"/>
            </a:pPr>
            <a:r>
              <a:rPr lang="en-IN" sz="2000" dirty="0">
                <a:latin typeface="Avenir Book" panose="02000503020000020003" pitchFamily="2" charset="0"/>
              </a:rPr>
              <a:t>then deletes the element	</a:t>
            </a:r>
          </a:p>
          <a:p>
            <a:pPr marL="914400" lvl="1" indent="-457200">
              <a:lnSpc>
                <a:spcPct val="150000"/>
              </a:lnSpc>
              <a:buFont typeface="+mj-lt"/>
              <a:buAutoNum type="arabicPeriod"/>
            </a:pPr>
            <a:r>
              <a:rPr lang="en-IN" sz="2000" dirty="0">
                <a:latin typeface="Avenir Book" panose="02000503020000020003" pitchFamily="2" charset="0"/>
              </a:rPr>
              <a:t>also updates the minimum value in the current heap.</a:t>
            </a:r>
          </a:p>
          <a:p>
            <a:pPr>
              <a:lnSpc>
                <a:spcPct val="150000"/>
              </a:lnSpc>
            </a:pPr>
            <a:r>
              <a:rPr lang="en-IN" sz="2400" dirty="0">
                <a:latin typeface="Avenir Book" panose="02000503020000020003" pitchFamily="2" charset="0"/>
              </a:rPr>
              <a:t>The size of the corresponding queue (linked list) is then decremented.</a:t>
            </a:r>
          </a:p>
          <a:p>
            <a:pPr>
              <a:lnSpc>
                <a:spcPct val="150000"/>
              </a:lnSpc>
            </a:pPr>
            <a:r>
              <a:rPr lang="en-IN" sz="2400" dirty="0">
                <a:latin typeface="Avenir Book" panose="02000503020000020003" pitchFamily="2" charset="0"/>
              </a:rPr>
              <a:t>Time Complexity, worst case: O(max. no. of bits + N) - linear</a:t>
            </a:r>
          </a:p>
        </p:txBody>
      </p:sp>
    </p:spTree>
    <p:extLst>
      <p:ext uri="{BB962C8B-B14F-4D97-AF65-F5344CB8AC3E}">
        <p14:creationId xmlns:p14="http://schemas.microsoft.com/office/powerpoint/2010/main" val="27158081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66954471CF6E4B92D942EA5A5E5B33" ma:contentTypeVersion="6" ma:contentTypeDescription="Create a new document." ma:contentTypeScope="" ma:versionID="26644a6d5e7a930638301042257293f5">
  <xsd:schema xmlns:xsd="http://www.w3.org/2001/XMLSchema" xmlns:xs="http://www.w3.org/2001/XMLSchema" xmlns:p="http://schemas.microsoft.com/office/2006/metadata/properties" xmlns:ns3="ae7007f0-7324-48c8-804c-dce53b0f277f" xmlns:ns4="dbdb81f7-2227-4c73-b16a-24b7a7702482" targetNamespace="http://schemas.microsoft.com/office/2006/metadata/properties" ma:root="true" ma:fieldsID="1c24d0e1040ced549dbd5fb0cff3c8c8" ns3:_="" ns4:_="">
    <xsd:import namespace="ae7007f0-7324-48c8-804c-dce53b0f277f"/>
    <xsd:import namespace="dbdb81f7-2227-4c73-b16a-24b7a7702482"/>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e7007f0-7324-48c8-804c-dce53b0f27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bdb81f7-2227-4c73-b16a-24b7a7702482"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dbdb81f7-2227-4c73-b16a-24b7a7702482" xsi:nil="true"/>
  </documentManagement>
</p:properties>
</file>

<file path=customXml/itemProps1.xml><?xml version="1.0" encoding="utf-8"?>
<ds:datastoreItem xmlns:ds="http://schemas.openxmlformats.org/officeDocument/2006/customXml" ds:itemID="{D7471F5B-73C0-41F9-AA1C-9D43F8A68075}">
  <ds:schemaRefs>
    <ds:schemaRef ds:uri="ae7007f0-7324-48c8-804c-dce53b0f277f"/>
    <ds:schemaRef ds:uri="dbdb81f7-2227-4c73-b16a-24b7a770248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ADBD131-A5EF-4526-9B1F-FE64CD73447E}">
  <ds:schemaRefs>
    <ds:schemaRef ds:uri="http://schemas.microsoft.com/sharepoint/v3/contenttype/forms"/>
  </ds:schemaRefs>
</ds:datastoreItem>
</file>

<file path=customXml/itemProps3.xml><?xml version="1.0" encoding="utf-8"?>
<ds:datastoreItem xmlns:ds="http://schemas.openxmlformats.org/officeDocument/2006/customXml" ds:itemID="{8E7FC6B5-7FE9-4608-9006-203FE3929382}">
  <ds:schemaRefs>
    <ds:schemaRef ds:uri="ae7007f0-7324-48c8-804c-dce53b0f277f"/>
    <ds:schemaRef ds:uri="dbdb81f7-2227-4c73-b16a-24b7a770248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TM03457510[[fn=Savon]]</Template>
  <TotalTime>0</TotalTime>
  <Words>835</Words>
  <Application>Microsoft Macintosh PowerPoint</Application>
  <PresentationFormat>Widescreen</PresentationFormat>
  <Paragraphs>182</Paragraphs>
  <Slides>16</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Avenir Book</vt:lpstr>
      <vt:lpstr>Avenir Light</vt:lpstr>
      <vt:lpstr>Calibri</vt:lpstr>
      <vt:lpstr>Calibri Light</vt:lpstr>
      <vt:lpstr>Google Sans</vt:lpstr>
      <vt:lpstr>Office Theme</vt:lpstr>
      <vt:lpstr>Hybrid Data Structure</vt:lpstr>
      <vt:lpstr>Radix Heap</vt:lpstr>
      <vt:lpstr>What is a Radix Heap?</vt:lpstr>
      <vt:lpstr>Insertion</vt:lpstr>
      <vt:lpstr>PowerPoint Presentation</vt:lpstr>
      <vt:lpstr>PowerPoint Presentation</vt:lpstr>
      <vt:lpstr>Minimum Extraction</vt:lpstr>
      <vt:lpstr>Minimum element</vt:lpstr>
      <vt:lpstr>Deletion</vt:lpstr>
      <vt:lpstr>DELETION</vt:lpstr>
      <vt:lpstr>Merging of Two Radix Heaps</vt:lpstr>
      <vt:lpstr>Merging</vt:lpstr>
      <vt:lpstr>Traffic Light System</vt:lpstr>
      <vt:lpstr>PowerPoint Presentation</vt:lpstr>
      <vt:lpstr>PowerPoint Presentation</vt:lpstr>
      <vt:lpstr>Benefits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Aravindh Bala</dc:creator>
  <cp:lastModifiedBy>Ramnaresh Ulaganathan - [CB.EN.U4CSE21447]</cp:lastModifiedBy>
  <cp:revision>1</cp:revision>
  <dcterms:created xsi:type="dcterms:W3CDTF">2023-06-08T04:41:53Z</dcterms:created>
  <dcterms:modified xsi:type="dcterms:W3CDTF">2023-06-12T09:59:16Z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0x0101001066954471CF6E4B92D942EA5A5E5B33</vt:lpwstr>
  </property>
</Properties>
</file>